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3" r:id="rId1"/>
  </p:sldMasterIdLst>
  <p:sldIdLst>
    <p:sldId id="257" r:id="rId2"/>
    <p:sldId id="276" r:id="rId3"/>
    <p:sldId id="277" r:id="rId4"/>
    <p:sldId id="258" r:id="rId5"/>
    <p:sldId id="259" r:id="rId6"/>
    <p:sldId id="287" r:id="rId7"/>
    <p:sldId id="266" r:id="rId8"/>
    <p:sldId id="267" r:id="rId9"/>
    <p:sldId id="268" r:id="rId10"/>
    <p:sldId id="270" r:id="rId11"/>
    <p:sldId id="286" r:id="rId12"/>
    <p:sldId id="285" r:id="rId13"/>
    <p:sldId id="284" r:id="rId14"/>
    <p:sldId id="283" r:id="rId15"/>
    <p:sldId id="281" r:id="rId16"/>
    <p:sldId id="275" r:id="rId17"/>
    <p:sldId id="282" r:id="rId18"/>
    <p:sldId id="280" r:id="rId19"/>
    <p:sldId id="279" r:id="rId20"/>
    <p:sldId id="265" r:id="rId21"/>
    <p:sldId id="278" r:id="rId22"/>
    <p:sldId id="273" r:id="rId23"/>
    <p:sldId id="274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FD81AC-E2B6-4935-813D-EF5230959E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7EB5C1D9-6016-40AF-BF21-A7869F5D0CB1}">
      <dgm:prSet/>
      <dgm:spPr/>
      <dgm:t>
        <a:bodyPr/>
        <a:lstStyle/>
        <a:p>
          <a:r>
            <a:rPr lang="sr-Cyrl-RS" dirty="0"/>
            <a:t>Увод</a:t>
          </a:r>
          <a:endParaRPr lang="en-GB" dirty="0"/>
        </a:p>
      </dgm:t>
    </dgm:pt>
    <dgm:pt modelId="{C045BE5D-71EE-4E88-8ABA-69C97361B3F0}" type="parTrans" cxnId="{FDADB88C-8CC8-460D-ABC7-671A2CCC53AB}">
      <dgm:prSet/>
      <dgm:spPr/>
      <dgm:t>
        <a:bodyPr/>
        <a:lstStyle/>
        <a:p>
          <a:endParaRPr lang="en-GB"/>
        </a:p>
      </dgm:t>
    </dgm:pt>
    <dgm:pt modelId="{428E819F-805D-4022-849D-ECA07C937C69}" type="sibTrans" cxnId="{FDADB88C-8CC8-460D-ABC7-671A2CCC53AB}">
      <dgm:prSet/>
      <dgm:spPr/>
      <dgm:t>
        <a:bodyPr/>
        <a:lstStyle/>
        <a:p>
          <a:endParaRPr lang="en-GB"/>
        </a:p>
      </dgm:t>
    </dgm:pt>
    <dgm:pt modelId="{7EDD49A1-10C3-46A0-8599-3A44A1B51522}">
      <dgm:prSet/>
      <dgm:spPr/>
      <dgm:t>
        <a:bodyPr/>
        <a:lstStyle/>
        <a:p>
          <a:r>
            <a:rPr lang="sr-Cyrl-RS" dirty="0"/>
            <a:t>Студијски пример</a:t>
          </a:r>
          <a:endParaRPr lang="en-GB" dirty="0"/>
        </a:p>
      </dgm:t>
    </dgm:pt>
    <dgm:pt modelId="{00200F6E-D9EF-4A94-BAF8-E53B0F6F28E4}" type="parTrans" cxnId="{81262298-9B12-40E6-BA26-60C5F65A5595}">
      <dgm:prSet/>
      <dgm:spPr/>
      <dgm:t>
        <a:bodyPr/>
        <a:lstStyle/>
        <a:p>
          <a:endParaRPr lang="en-GB"/>
        </a:p>
      </dgm:t>
    </dgm:pt>
    <dgm:pt modelId="{AC656150-F51E-45BC-AC60-B57699CB1F8E}" type="sibTrans" cxnId="{81262298-9B12-40E6-BA26-60C5F65A5595}">
      <dgm:prSet/>
      <dgm:spPr/>
      <dgm:t>
        <a:bodyPr/>
        <a:lstStyle/>
        <a:p>
          <a:endParaRPr lang="en-GB"/>
        </a:p>
      </dgm:t>
    </dgm:pt>
    <dgm:pt modelId="{CB4B32E1-2012-4219-BE91-8C50EE0B802C}">
      <dgm:prSet/>
      <dgm:spPr/>
      <dgm:t>
        <a:bodyPr/>
        <a:lstStyle/>
        <a:p>
          <a:r>
            <a:rPr lang="sr-Cyrl-RS" dirty="0"/>
            <a:t>Закључак</a:t>
          </a:r>
          <a:endParaRPr lang="en-GB" dirty="0"/>
        </a:p>
      </dgm:t>
    </dgm:pt>
    <dgm:pt modelId="{5ABC053F-EA74-4937-9D8A-D8FC428CD3AE}" type="parTrans" cxnId="{0FE48058-803D-4156-8C56-C8BD8AE66082}">
      <dgm:prSet/>
      <dgm:spPr/>
      <dgm:t>
        <a:bodyPr/>
        <a:lstStyle/>
        <a:p>
          <a:endParaRPr lang="en-GB"/>
        </a:p>
      </dgm:t>
    </dgm:pt>
    <dgm:pt modelId="{334C71AE-CCA8-4DD1-AB3A-4CD6A27C4CED}" type="sibTrans" cxnId="{0FE48058-803D-4156-8C56-C8BD8AE66082}">
      <dgm:prSet/>
      <dgm:spPr/>
      <dgm:t>
        <a:bodyPr/>
        <a:lstStyle/>
        <a:p>
          <a:endParaRPr lang="en-GB"/>
        </a:p>
      </dgm:t>
    </dgm:pt>
    <dgm:pt modelId="{E1A93C9F-75F3-4BED-A6C7-620351DEA865}" type="pres">
      <dgm:prSet presAssocID="{DDFD81AC-E2B6-4935-813D-EF5230959EE8}" presName="Name0" presStyleCnt="0">
        <dgm:presLayoutVars>
          <dgm:chMax val="7"/>
          <dgm:chPref val="7"/>
          <dgm:dir/>
        </dgm:presLayoutVars>
      </dgm:prSet>
      <dgm:spPr/>
    </dgm:pt>
    <dgm:pt modelId="{904B4037-F1C7-4D92-B06C-089042D4ED15}" type="pres">
      <dgm:prSet presAssocID="{DDFD81AC-E2B6-4935-813D-EF5230959EE8}" presName="Name1" presStyleCnt="0"/>
      <dgm:spPr/>
    </dgm:pt>
    <dgm:pt modelId="{015E1657-C2E9-46CC-839E-CCC97BDA8757}" type="pres">
      <dgm:prSet presAssocID="{DDFD81AC-E2B6-4935-813D-EF5230959EE8}" presName="cycle" presStyleCnt="0"/>
      <dgm:spPr/>
    </dgm:pt>
    <dgm:pt modelId="{BBA35803-400C-4AA3-8114-C37C99E38CB7}" type="pres">
      <dgm:prSet presAssocID="{DDFD81AC-E2B6-4935-813D-EF5230959EE8}" presName="srcNode" presStyleLbl="node1" presStyleIdx="0" presStyleCnt="3"/>
      <dgm:spPr/>
    </dgm:pt>
    <dgm:pt modelId="{3D1190E3-A5D0-482C-A788-7E3B0AA9BDCD}" type="pres">
      <dgm:prSet presAssocID="{DDFD81AC-E2B6-4935-813D-EF5230959EE8}" presName="conn" presStyleLbl="parChTrans1D2" presStyleIdx="0" presStyleCnt="1"/>
      <dgm:spPr/>
    </dgm:pt>
    <dgm:pt modelId="{0F62A6DC-FAC3-46CA-91E4-C35D8DCD6B06}" type="pres">
      <dgm:prSet presAssocID="{DDFD81AC-E2B6-4935-813D-EF5230959EE8}" presName="extraNode" presStyleLbl="node1" presStyleIdx="0" presStyleCnt="3"/>
      <dgm:spPr/>
    </dgm:pt>
    <dgm:pt modelId="{94CF7BCB-0947-47DA-9546-924461942232}" type="pres">
      <dgm:prSet presAssocID="{DDFD81AC-E2B6-4935-813D-EF5230959EE8}" presName="dstNode" presStyleLbl="node1" presStyleIdx="0" presStyleCnt="3"/>
      <dgm:spPr/>
    </dgm:pt>
    <dgm:pt modelId="{4BB77091-7E71-4033-80CF-1D027195C8EB}" type="pres">
      <dgm:prSet presAssocID="{7EB5C1D9-6016-40AF-BF21-A7869F5D0CB1}" presName="text_1" presStyleLbl="node1" presStyleIdx="0" presStyleCnt="3">
        <dgm:presLayoutVars>
          <dgm:bulletEnabled val="1"/>
        </dgm:presLayoutVars>
      </dgm:prSet>
      <dgm:spPr/>
    </dgm:pt>
    <dgm:pt modelId="{61582094-4F41-4E3B-9FD1-528217AEA5E3}" type="pres">
      <dgm:prSet presAssocID="{7EB5C1D9-6016-40AF-BF21-A7869F5D0CB1}" presName="accent_1" presStyleCnt="0"/>
      <dgm:spPr/>
    </dgm:pt>
    <dgm:pt modelId="{E0A0C5FC-57E0-437F-B656-1CCB54DCD971}" type="pres">
      <dgm:prSet presAssocID="{7EB5C1D9-6016-40AF-BF21-A7869F5D0CB1}" presName="accentRepeatNode" presStyleLbl="solidFgAcc1" presStyleIdx="0" presStyleCnt="3"/>
      <dgm:spPr/>
    </dgm:pt>
    <dgm:pt modelId="{C884DAFA-CCC5-4F22-82F8-33B7DA620279}" type="pres">
      <dgm:prSet presAssocID="{7EDD49A1-10C3-46A0-8599-3A44A1B51522}" presName="text_2" presStyleLbl="node1" presStyleIdx="1" presStyleCnt="3">
        <dgm:presLayoutVars>
          <dgm:bulletEnabled val="1"/>
        </dgm:presLayoutVars>
      </dgm:prSet>
      <dgm:spPr/>
    </dgm:pt>
    <dgm:pt modelId="{3287292B-C969-40DF-B07F-E131D9791A07}" type="pres">
      <dgm:prSet presAssocID="{7EDD49A1-10C3-46A0-8599-3A44A1B51522}" presName="accent_2" presStyleCnt="0"/>
      <dgm:spPr/>
    </dgm:pt>
    <dgm:pt modelId="{8D4318A4-D14C-4CBB-87AF-AE40D36AC299}" type="pres">
      <dgm:prSet presAssocID="{7EDD49A1-10C3-46A0-8599-3A44A1B51522}" presName="accentRepeatNode" presStyleLbl="solidFgAcc1" presStyleIdx="1" presStyleCnt="3"/>
      <dgm:spPr/>
    </dgm:pt>
    <dgm:pt modelId="{CD1DFD88-4922-4285-832E-F64C061FB618}" type="pres">
      <dgm:prSet presAssocID="{CB4B32E1-2012-4219-BE91-8C50EE0B802C}" presName="text_3" presStyleLbl="node1" presStyleIdx="2" presStyleCnt="3">
        <dgm:presLayoutVars>
          <dgm:bulletEnabled val="1"/>
        </dgm:presLayoutVars>
      </dgm:prSet>
      <dgm:spPr/>
    </dgm:pt>
    <dgm:pt modelId="{658451BB-4603-4827-99E2-DE9DC4EA2181}" type="pres">
      <dgm:prSet presAssocID="{CB4B32E1-2012-4219-BE91-8C50EE0B802C}" presName="accent_3" presStyleCnt="0"/>
      <dgm:spPr/>
    </dgm:pt>
    <dgm:pt modelId="{99684578-FF1F-4909-937E-3297610FA16D}" type="pres">
      <dgm:prSet presAssocID="{CB4B32E1-2012-4219-BE91-8C50EE0B802C}" presName="accentRepeatNode" presStyleLbl="solidFgAcc1" presStyleIdx="2" presStyleCnt="3"/>
      <dgm:spPr/>
    </dgm:pt>
  </dgm:ptLst>
  <dgm:cxnLst>
    <dgm:cxn modelId="{8479D70C-C1CE-48BB-BB2B-ED6980C00E15}" type="presOf" srcId="{7EDD49A1-10C3-46A0-8599-3A44A1B51522}" destId="{C884DAFA-CCC5-4F22-82F8-33B7DA620279}" srcOrd="0" destOrd="0" presId="urn:microsoft.com/office/officeart/2008/layout/VerticalCurvedList"/>
    <dgm:cxn modelId="{844A4F1C-C699-47B0-ACFF-F7D5D064D6AE}" type="presOf" srcId="{CB4B32E1-2012-4219-BE91-8C50EE0B802C}" destId="{CD1DFD88-4922-4285-832E-F64C061FB618}" srcOrd="0" destOrd="0" presId="urn:microsoft.com/office/officeart/2008/layout/VerticalCurvedList"/>
    <dgm:cxn modelId="{2894DB29-48AA-41D1-ABC6-E44AB7B5FE88}" type="presOf" srcId="{7EB5C1D9-6016-40AF-BF21-A7869F5D0CB1}" destId="{4BB77091-7E71-4033-80CF-1D027195C8EB}" srcOrd="0" destOrd="0" presId="urn:microsoft.com/office/officeart/2008/layout/VerticalCurvedList"/>
    <dgm:cxn modelId="{0FE48058-803D-4156-8C56-C8BD8AE66082}" srcId="{DDFD81AC-E2B6-4935-813D-EF5230959EE8}" destId="{CB4B32E1-2012-4219-BE91-8C50EE0B802C}" srcOrd="2" destOrd="0" parTransId="{5ABC053F-EA74-4937-9D8A-D8FC428CD3AE}" sibTransId="{334C71AE-CCA8-4DD1-AB3A-4CD6A27C4CED}"/>
    <dgm:cxn modelId="{FDADB88C-8CC8-460D-ABC7-671A2CCC53AB}" srcId="{DDFD81AC-E2B6-4935-813D-EF5230959EE8}" destId="{7EB5C1D9-6016-40AF-BF21-A7869F5D0CB1}" srcOrd="0" destOrd="0" parTransId="{C045BE5D-71EE-4E88-8ABA-69C97361B3F0}" sibTransId="{428E819F-805D-4022-849D-ECA07C937C69}"/>
    <dgm:cxn modelId="{81262298-9B12-40E6-BA26-60C5F65A5595}" srcId="{DDFD81AC-E2B6-4935-813D-EF5230959EE8}" destId="{7EDD49A1-10C3-46A0-8599-3A44A1B51522}" srcOrd="1" destOrd="0" parTransId="{00200F6E-D9EF-4A94-BAF8-E53B0F6F28E4}" sibTransId="{AC656150-F51E-45BC-AC60-B57699CB1F8E}"/>
    <dgm:cxn modelId="{17394DB0-F3DD-492C-B2E4-F38C2916C0D9}" type="presOf" srcId="{428E819F-805D-4022-849D-ECA07C937C69}" destId="{3D1190E3-A5D0-482C-A788-7E3B0AA9BDCD}" srcOrd="0" destOrd="0" presId="urn:microsoft.com/office/officeart/2008/layout/VerticalCurvedList"/>
    <dgm:cxn modelId="{A0CF24FF-1561-467E-99E3-D2603E4E557E}" type="presOf" srcId="{DDFD81AC-E2B6-4935-813D-EF5230959EE8}" destId="{E1A93C9F-75F3-4BED-A6C7-620351DEA865}" srcOrd="0" destOrd="0" presId="urn:microsoft.com/office/officeart/2008/layout/VerticalCurvedList"/>
    <dgm:cxn modelId="{B7B3ACA8-61B5-4722-800E-85C4855C946F}" type="presParOf" srcId="{E1A93C9F-75F3-4BED-A6C7-620351DEA865}" destId="{904B4037-F1C7-4D92-B06C-089042D4ED15}" srcOrd="0" destOrd="0" presId="urn:microsoft.com/office/officeart/2008/layout/VerticalCurvedList"/>
    <dgm:cxn modelId="{45FA34DE-2BF4-4C73-9F6E-A0FC7C0A1971}" type="presParOf" srcId="{904B4037-F1C7-4D92-B06C-089042D4ED15}" destId="{015E1657-C2E9-46CC-839E-CCC97BDA8757}" srcOrd="0" destOrd="0" presId="urn:microsoft.com/office/officeart/2008/layout/VerticalCurvedList"/>
    <dgm:cxn modelId="{0A868504-0DF8-4634-8CBD-D3FD1196105E}" type="presParOf" srcId="{015E1657-C2E9-46CC-839E-CCC97BDA8757}" destId="{BBA35803-400C-4AA3-8114-C37C99E38CB7}" srcOrd="0" destOrd="0" presId="urn:microsoft.com/office/officeart/2008/layout/VerticalCurvedList"/>
    <dgm:cxn modelId="{9315DE3A-E757-4677-B96C-47DED3F7BA79}" type="presParOf" srcId="{015E1657-C2E9-46CC-839E-CCC97BDA8757}" destId="{3D1190E3-A5D0-482C-A788-7E3B0AA9BDCD}" srcOrd="1" destOrd="0" presId="urn:microsoft.com/office/officeart/2008/layout/VerticalCurvedList"/>
    <dgm:cxn modelId="{AF1CA900-1A38-4DEC-8235-C34058DF355B}" type="presParOf" srcId="{015E1657-C2E9-46CC-839E-CCC97BDA8757}" destId="{0F62A6DC-FAC3-46CA-91E4-C35D8DCD6B06}" srcOrd="2" destOrd="0" presId="urn:microsoft.com/office/officeart/2008/layout/VerticalCurvedList"/>
    <dgm:cxn modelId="{AE0D1C23-6984-49F7-A71C-D837C1F34D94}" type="presParOf" srcId="{015E1657-C2E9-46CC-839E-CCC97BDA8757}" destId="{94CF7BCB-0947-47DA-9546-924461942232}" srcOrd="3" destOrd="0" presId="urn:microsoft.com/office/officeart/2008/layout/VerticalCurvedList"/>
    <dgm:cxn modelId="{D533BC0D-0A8D-4F5A-915A-59DF9C1D7C2B}" type="presParOf" srcId="{904B4037-F1C7-4D92-B06C-089042D4ED15}" destId="{4BB77091-7E71-4033-80CF-1D027195C8EB}" srcOrd="1" destOrd="0" presId="urn:microsoft.com/office/officeart/2008/layout/VerticalCurvedList"/>
    <dgm:cxn modelId="{95A76CBA-B802-4E39-8CB1-755C97CDEA05}" type="presParOf" srcId="{904B4037-F1C7-4D92-B06C-089042D4ED15}" destId="{61582094-4F41-4E3B-9FD1-528217AEA5E3}" srcOrd="2" destOrd="0" presId="urn:microsoft.com/office/officeart/2008/layout/VerticalCurvedList"/>
    <dgm:cxn modelId="{1153F645-1418-4445-BC05-85A5E099639D}" type="presParOf" srcId="{61582094-4F41-4E3B-9FD1-528217AEA5E3}" destId="{E0A0C5FC-57E0-437F-B656-1CCB54DCD971}" srcOrd="0" destOrd="0" presId="urn:microsoft.com/office/officeart/2008/layout/VerticalCurvedList"/>
    <dgm:cxn modelId="{F90930C4-AC94-4035-A679-DCA7576D5B27}" type="presParOf" srcId="{904B4037-F1C7-4D92-B06C-089042D4ED15}" destId="{C884DAFA-CCC5-4F22-82F8-33B7DA620279}" srcOrd="3" destOrd="0" presId="urn:microsoft.com/office/officeart/2008/layout/VerticalCurvedList"/>
    <dgm:cxn modelId="{9FD48447-9B4F-4EF9-8513-71242CC724D7}" type="presParOf" srcId="{904B4037-F1C7-4D92-B06C-089042D4ED15}" destId="{3287292B-C969-40DF-B07F-E131D9791A07}" srcOrd="4" destOrd="0" presId="urn:microsoft.com/office/officeart/2008/layout/VerticalCurvedList"/>
    <dgm:cxn modelId="{C93C7779-C670-437C-96E0-D98E87ECAE09}" type="presParOf" srcId="{3287292B-C969-40DF-B07F-E131D9791A07}" destId="{8D4318A4-D14C-4CBB-87AF-AE40D36AC299}" srcOrd="0" destOrd="0" presId="urn:microsoft.com/office/officeart/2008/layout/VerticalCurvedList"/>
    <dgm:cxn modelId="{6C4D8B09-4C17-4348-A443-D722779472F9}" type="presParOf" srcId="{904B4037-F1C7-4D92-B06C-089042D4ED15}" destId="{CD1DFD88-4922-4285-832E-F64C061FB618}" srcOrd="5" destOrd="0" presId="urn:microsoft.com/office/officeart/2008/layout/VerticalCurvedList"/>
    <dgm:cxn modelId="{6F877E82-8827-41E6-8540-C26EB92C5CEF}" type="presParOf" srcId="{904B4037-F1C7-4D92-B06C-089042D4ED15}" destId="{658451BB-4603-4827-99E2-DE9DC4EA2181}" srcOrd="6" destOrd="0" presId="urn:microsoft.com/office/officeart/2008/layout/VerticalCurvedList"/>
    <dgm:cxn modelId="{C485FBAC-C382-4190-9DC3-8E2FAF715376}" type="presParOf" srcId="{658451BB-4603-4827-99E2-DE9DC4EA2181}" destId="{99684578-FF1F-4909-937E-3297610FA1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190E3-A5D0-482C-A788-7E3B0AA9BDCD}">
      <dsp:nvSpPr>
        <dsp:cNvPr id="0" name=""/>
        <dsp:cNvSpPr/>
      </dsp:nvSpPr>
      <dsp:spPr>
        <a:xfrm>
          <a:off x="-5027186" y="-770212"/>
          <a:ext cx="5987011" cy="598701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9050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77091-7E71-4033-80CF-1D027195C8EB}">
      <dsp:nvSpPr>
        <dsp:cNvPr id="0" name=""/>
        <dsp:cNvSpPr/>
      </dsp:nvSpPr>
      <dsp:spPr>
        <a:xfrm>
          <a:off x="617319" y="444658"/>
          <a:ext cx="3849281" cy="8893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89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800" kern="1200" dirty="0"/>
            <a:t>Увод</a:t>
          </a:r>
          <a:endParaRPr lang="en-GB" sz="2800" kern="1200" dirty="0"/>
        </a:p>
      </dsp:txBody>
      <dsp:txXfrm>
        <a:off x="617319" y="444658"/>
        <a:ext cx="3849281" cy="889317"/>
      </dsp:txXfrm>
    </dsp:sp>
    <dsp:sp modelId="{E0A0C5FC-57E0-437F-B656-1CCB54DCD971}">
      <dsp:nvSpPr>
        <dsp:cNvPr id="0" name=""/>
        <dsp:cNvSpPr/>
      </dsp:nvSpPr>
      <dsp:spPr>
        <a:xfrm>
          <a:off x="61496" y="333493"/>
          <a:ext cx="1111646" cy="11116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4DAFA-CCC5-4F22-82F8-33B7DA620279}">
      <dsp:nvSpPr>
        <dsp:cNvPr id="0" name=""/>
        <dsp:cNvSpPr/>
      </dsp:nvSpPr>
      <dsp:spPr>
        <a:xfrm>
          <a:off x="940586" y="1778634"/>
          <a:ext cx="3526015" cy="889317"/>
        </a:xfrm>
        <a:prstGeom prst="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89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800" kern="1200" dirty="0"/>
            <a:t>Студијски пример</a:t>
          </a:r>
          <a:endParaRPr lang="en-GB" sz="2800" kern="1200" dirty="0"/>
        </a:p>
      </dsp:txBody>
      <dsp:txXfrm>
        <a:off x="940586" y="1778634"/>
        <a:ext cx="3526015" cy="889317"/>
      </dsp:txXfrm>
    </dsp:sp>
    <dsp:sp modelId="{8D4318A4-D14C-4CBB-87AF-AE40D36AC299}">
      <dsp:nvSpPr>
        <dsp:cNvPr id="0" name=""/>
        <dsp:cNvSpPr/>
      </dsp:nvSpPr>
      <dsp:spPr>
        <a:xfrm>
          <a:off x="384763" y="1667469"/>
          <a:ext cx="1111646" cy="11116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DFD88-4922-4285-832E-F64C061FB618}">
      <dsp:nvSpPr>
        <dsp:cNvPr id="0" name=""/>
        <dsp:cNvSpPr/>
      </dsp:nvSpPr>
      <dsp:spPr>
        <a:xfrm>
          <a:off x="617319" y="3112610"/>
          <a:ext cx="3849281" cy="889317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89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800" kern="1200" dirty="0"/>
            <a:t>Закључак</a:t>
          </a:r>
          <a:endParaRPr lang="en-GB" sz="2800" kern="1200" dirty="0"/>
        </a:p>
      </dsp:txBody>
      <dsp:txXfrm>
        <a:off x="617319" y="3112610"/>
        <a:ext cx="3849281" cy="889317"/>
      </dsp:txXfrm>
    </dsp:sp>
    <dsp:sp modelId="{99684578-FF1F-4909-937E-3297610FA16D}">
      <dsp:nvSpPr>
        <dsp:cNvPr id="0" name=""/>
        <dsp:cNvSpPr/>
      </dsp:nvSpPr>
      <dsp:spPr>
        <a:xfrm>
          <a:off x="61496" y="3001445"/>
          <a:ext cx="1111646" cy="11116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4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312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98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624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3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01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2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7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9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61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0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98ABA-188E-4582-912C-75E48F3ABE83}" type="datetimeFigureOut">
              <a:rPr lang="en-US" smtClean="0"/>
              <a:t>09/16/2020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5683685-E4F6-4A90-A7A7-C5BBE7596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svg"/><Relationship Id="rId7" Type="http://schemas.openxmlformats.org/officeDocument/2006/relationships/image" Target="../media/image3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svg"/><Relationship Id="rId10" Type="http://schemas.openxmlformats.org/officeDocument/2006/relationships/image" Target="../media/image18.sv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8.sv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8.sv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18.sv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17" Type="http://schemas.openxmlformats.org/officeDocument/2006/relationships/image" Target="../media/image63.jpg"/><Relationship Id="rId2" Type="http://schemas.openxmlformats.org/officeDocument/2006/relationships/image" Target="../media/image17.pn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svg"/><Relationship Id="rId15" Type="http://schemas.openxmlformats.org/officeDocument/2006/relationships/image" Target="../media/image61.jpg"/><Relationship Id="rId10" Type="http://schemas.openxmlformats.org/officeDocument/2006/relationships/image" Target="../media/image56.jpg"/><Relationship Id="rId4" Type="http://schemas.openxmlformats.org/officeDocument/2006/relationships/image" Target="../media/image50.png"/><Relationship Id="rId9" Type="http://schemas.openxmlformats.org/officeDocument/2006/relationships/image" Target="../media/image55.jpg"/><Relationship Id="rId1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33600" y="1600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9876" y="2929094"/>
            <a:ext cx="3217656" cy="244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90800" y="304801"/>
            <a:ext cx="7086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Cyrl-RS" sz="24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  <a:t>УНИВЕРЗИТЕТ У БЕОГРАДУ</a:t>
            </a:r>
            <a:br>
              <a:rPr lang="en-GB" sz="24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</a:br>
            <a:r>
              <a:rPr lang="sr-Cyrl-RS" sz="24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  <a:t>ФАКУЛТЕТ ОРГАНИЗАЦИОНИХ НАУКА</a:t>
            </a:r>
            <a:br>
              <a:rPr lang="sr-Cyrl-RS" sz="15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</a:br>
            <a:br>
              <a:rPr lang="sr-Cyrl-RS" sz="15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</a:br>
            <a:br>
              <a:rPr lang="sr-Cyrl-RS" sz="15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</a:br>
            <a:r>
              <a:rPr lang="sr-Cyrl-RS" sz="3600" b="1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  <a:t>ЗАВРШНИ РАД</a:t>
            </a:r>
            <a:br>
              <a:rPr lang="sr-Cyrl-RS" sz="15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</a:br>
            <a:r>
              <a:rPr lang="ru-RU" sz="3000" dirty="0">
                <a:solidFill>
                  <a:schemeClr val="tx2"/>
                </a:solidFill>
                <a:latin typeface="Candara" panose="020E0502030303020204" pitchFamily="34" charset="0"/>
                <a:cs typeface="Arial" pitchFamily="34" charset="0"/>
              </a:rPr>
              <a:t>Тема: Развој софтверског подсистема продавнице мобилних телефона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679033" y="5257800"/>
            <a:ext cx="34099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sr-Cyrl-RS" altLang="en-US" sz="2000" b="1" u="sng" dirty="0">
                <a:solidFill>
                  <a:schemeClr val="tx2"/>
                </a:solidFill>
                <a:latin typeface="Candara" pitchFamily="34" charset="0"/>
              </a:rPr>
              <a:t>Комисија</a:t>
            </a:r>
            <a:r>
              <a:rPr lang="en-US" altLang="en-US" sz="2000" b="1" u="sng" dirty="0">
                <a:solidFill>
                  <a:schemeClr val="tx2"/>
                </a:solidFill>
                <a:latin typeface="Candara" pitchFamily="34" charset="0"/>
              </a:rPr>
              <a:t>:</a:t>
            </a:r>
          </a:p>
          <a:p>
            <a:pPr eaLnBrk="1" hangingPunct="1"/>
            <a:r>
              <a:rPr lang="sr-Cyrl-RS" altLang="en-US" sz="2000" b="1" dirty="0">
                <a:solidFill>
                  <a:schemeClr val="tx2"/>
                </a:solidFill>
                <a:latin typeface="Candara" pitchFamily="34" charset="0"/>
              </a:rPr>
              <a:t>др Синиша Влајић</a:t>
            </a:r>
          </a:p>
          <a:p>
            <a:pPr eaLnBrk="1" hangingPunct="1"/>
            <a:r>
              <a:rPr lang="sr-Cyrl-RS" altLang="en-US" sz="2000" b="1" dirty="0">
                <a:solidFill>
                  <a:schemeClr val="tx2"/>
                </a:solidFill>
                <a:latin typeface="Candara" pitchFamily="34" charset="0"/>
              </a:rPr>
              <a:t>др Душан Савић</a:t>
            </a:r>
          </a:p>
          <a:p>
            <a:pPr eaLnBrk="1" hangingPunct="1"/>
            <a:r>
              <a:rPr lang="sr-Cyrl-RS" altLang="en-US" sz="2000" b="1" dirty="0">
                <a:solidFill>
                  <a:schemeClr val="tx2"/>
                </a:solidFill>
                <a:latin typeface="Candara" pitchFamily="34" charset="0"/>
              </a:rPr>
              <a:t>др Срђа Бјеладиновић</a:t>
            </a:r>
            <a:endParaRPr lang="en-US" altLang="en-US" sz="2000" b="1" dirty="0">
              <a:solidFill>
                <a:schemeClr val="tx2"/>
              </a:solidFill>
              <a:latin typeface="Candara" pitchFamily="34" charset="0"/>
            </a:endParaRP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8153400" y="5257801"/>
            <a:ext cx="216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b="1" u="sng" noProof="1">
                <a:solidFill>
                  <a:schemeClr val="tx2"/>
                </a:solidFill>
                <a:latin typeface="Candara" pitchFamily="34" charset="0"/>
              </a:rPr>
              <a:t>Студент:</a:t>
            </a:r>
          </a:p>
          <a:p>
            <a:pPr eaLnBrk="1" hangingPunct="1"/>
            <a:r>
              <a:rPr lang="sr-Cyrl-RS" altLang="en-US" sz="2000" b="1" dirty="0">
                <a:solidFill>
                  <a:schemeClr val="tx2"/>
                </a:solidFill>
                <a:latin typeface="Candara" pitchFamily="34" charset="0"/>
              </a:rPr>
              <a:t>Радош Самарџић</a:t>
            </a:r>
            <a:endParaRPr lang="en-US" altLang="en-US" sz="2000" b="1" dirty="0">
              <a:solidFill>
                <a:schemeClr val="tx2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57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АНАЛИЗЕ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091543" y="1366266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797F34A-DF30-4192-AD9F-15E6D7CAC7F9}"/>
              </a:ext>
            </a:extLst>
          </p:cNvPr>
          <p:cNvSpPr/>
          <p:nvPr/>
        </p:nvSpPr>
        <p:spPr>
          <a:xfrm>
            <a:off x="1932301" y="1484873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ПОНАШАЊЕ СИСТЕМА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Graphic 20" descr="Branching diagram">
            <a:extLst>
              <a:ext uri="{FF2B5EF4-FFF2-40B4-BE49-F238E27FC236}">
                <a16:creationId xmlns:a16="http://schemas.microsoft.com/office/drawing/2014/main" id="{4243108F-55D3-494A-AE28-E9BB2C67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101" y="154402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F7641E-4D3E-4DFC-A6FF-D83B84F0A9E8}"/>
              </a:ext>
            </a:extLst>
          </p:cNvPr>
          <p:cNvSpPr txBox="1"/>
          <p:nvPr/>
        </p:nvSpPr>
        <p:spPr>
          <a:xfrm>
            <a:off x="166513" y="3043474"/>
            <a:ext cx="8833702" cy="3623944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numCol="2" rtlCol="0">
            <a:spAutoFit/>
          </a:bodyPr>
          <a:lstStyle/>
          <a:p>
            <a:r>
              <a:rPr lang="sr-Cyrl-RS" sz="1600" b="1" dirty="0"/>
              <a:t>Дијаграм секвенци – Унос производа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Алтернативна сценарија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r-Latn-CS" sz="1400" dirty="0"/>
              <a:t>2.1. Уколико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не може да учита листу произвођача он приказује </a:t>
            </a:r>
            <a:r>
              <a:rPr lang="sr-Latn-CS" sz="1400" dirty="0">
                <a:solidFill>
                  <a:srgbClr val="FF0000"/>
                </a:solidFill>
              </a:rPr>
              <a:t>продавцу</a:t>
            </a:r>
            <a:r>
              <a:rPr lang="sr-Latn-CS" sz="1400" dirty="0"/>
              <a:t> поруку: “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не може да учита жељене податке”. Прекида се извршење сценари</a:t>
            </a:r>
            <a:r>
              <a:rPr lang="sr-Cyrl-RS" sz="1400" dirty="0"/>
              <a:t>ј</a:t>
            </a:r>
            <a:r>
              <a:rPr lang="sr-Latn-CS" sz="1400" dirty="0"/>
              <a:t>а. (ИА)</a:t>
            </a:r>
            <a:endParaRPr lang="sr-Cyrl-RS" sz="1400" dirty="0"/>
          </a:p>
          <a:p>
            <a:endParaRPr lang="sr-Cyrl-RS" sz="1400" dirty="0"/>
          </a:p>
          <a:p>
            <a:r>
              <a:rPr lang="sr-Latn-CS" sz="1400" dirty="0"/>
              <a:t>4.1. Уколико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не може да учита листу врста он приказује </a:t>
            </a:r>
            <a:r>
              <a:rPr lang="sr-Latn-CS" sz="1400" dirty="0">
                <a:solidFill>
                  <a:srgbClr val="FF0000"/>
                </a:solidFill>
              </a:rPr>
              <a:t>продавцу</a:t>
            </a:r>
            <a:r>
              <a:rPr lang="sr-Latn-CS" sz="1400" dirty="0"/>
              <a:t> поруку: “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не може да учита жељене податке”. Прекида се извршење сценари</a:t>
            </a:r>
            <a:r>
              <a:rPr lang="sr-Cyrl-RS" sz="1400" dirty="0"/>
              <a:t>ј</a:t>
            </a:r>
            <a:r>
              <a:rPr lang="sr-Latn-CS" sz="1400" dirty="0"/>
              <a:t>а. (ИА)</a:t>
            </a:r>
            <a:endParaRPr lang="en-US" sz="1400" dirty="0"/>
          </a:p>
          <a:p>
            <a:endParaRPr lang="sr-Cyrl-RS" sz="1400" dirty="0"/>
          </a:p>
          <a:p>
            <a:r>
              <a:rPr lang="en-US" sz="1400" dirty="0"/>
              <a:t>6.1. </a:t>
            </a:r>
            <a:r>
              <a:rPr lang="en-US" sz="1400" dirty="0" err="1"/>
              <a:t>Уколико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B050"/>
                </a:solidFill>
              </a:rPr>
              <a:t>систем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</a:t>
            </a:r>
            <a:r>
              <a:rPr lang="en-US" sz="1400" dirty="0"/>
              <a:t> </a:t>
            </a:r>
            <a:r>
              <a:rPr lang="en-US" sz="1400" dirty="0" err="1"/>
              <a:t>да</a:t>
            </a:r>
            <a:r>
              <a:rPr lang="en-US" sz="1400" dirty="0"/>
              <a:t> </a:t>
            </a:r>
            <a:r>
              <a:rPr lang="en-US" sz="1400" dirty="0" err="1"/>
              <a:t>запамти</a:t>
            </a:r>
            <a:r>
              <a:rPr lang="en-US" sz="1400" dirty="0"/>
              <a:t> </a:t>
            </a:r>
            <a:r>
              <a:rPr lang="en-US" sz="1400" dirty="0" err="1"/>
              <a:t>податке</a:t>
            </a:r>
            <a:r>
              <a:rPr lang="en-US" sz="1400" dirty="0"/>
              <a:t> о </a:t>
            </a:r>
            <a:r>
              <a:rPr lang="en-US" sz="1400" dirty="0" err="1"/>
              <a:t>новом</a:t>
            </a:r>
            <a:r>
              <a:rPr lang="en-US" sz="1400" dirty="0"/>
              <a:t> </a:t>
            </a:r>
            <a:r>
              <a:rPr lang="en-US" sz="1400" dirty="0" err="1"/>
              <a:t>производу</a:t>
            </a:r>
            <a:r>
              <a:rPr lang="en-US" sz="1400" dirty="0"/>
              <a:t> </a:t>
            </a:r>
            <a:r>
              <a:rPr lang="en-US" sz="1400" dirty="0" err="1"/>
              <a:t>он</a:t>
            </a:r>
            <a:r>
              <a:rPr lang="en-US" sz="1400" dirty="0"/>
              <a:t> </a:t>
            </a:r>
            <a:r>
              <a:rPr lang="en-US" sz="1400" dirty="0" err="1"/>
              <a:t>приказује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продавцу</a:t>
            </a:r>
            <a:r>
              <a:rPr lang="en-US" sz="1400" b="1" dirty="0"/>
              <a:t> </a:t>
            </a:r>
            <a:r>
              <a:rPr lang="en-US" sz="1400" dirty="0" err="1"/>
              <a:t>поруку</a:t>
            </a:r>
            <a:r>
              <a:rPr lang="en-US" sz="1400" dirty="0"/>
              <a:t> “</a:t>
            </a:r>
            <a:r>
              <a:rPr lang="en-US" sz="1400" dirty="0" err="1">
                <a:solidFill>
                  <a:srgbClr val="00B050"/>
                </a:solidFill>
              </a:rPr>
              <a:t>Систем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може</a:t>
            </a:r>
            <a:r>
              <a:rPr lang="en-US" sz="1400" dirty="0"/>
              <a:t> </a:t>
            </a:r>
            <a:r>
              <a:rPr lang="en-US" sz="1400" dirty="0" err="1"/>
              <a:t>да</a:t>
            </a:r>
            <a:r>
              <a:rPr lang="en-US" sz="1400" dirty="0"/>
              <a:t> </a:t>
            </a:r>
            <a:r>
              <a:rPr lang="en-US" sz="1400" dirty="0" err="1"/>
              <a:t>запамти</a:t>
            </a:r>
            <a:r>
              <a:rPr lang="en-US" sz="1400" dirty="0"/>
              <a:t> </a:t>
            </a:r>
            <a:r>
              <a:rPr lang="en-US" sz="1400" dirty="0" err="1"/>
              <a:t>производ</a:t>
            </a:r>
            <a:r>
              <a:rPr lang="en-US" sz="1400" dirty="0"/>
              <a:t>”. (ИА)</a:t>
            </a:r>
          </a:p>
          <a:p>
            <a:pPr lvl="0" algn="just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C645C8-EFBF-494B-88BF-271F0F9F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524855" y="1449196"/>
            <a:ext cx="1475360" cy="1475360"/>
          </a:xfrm>
          <a:prstGeom prst="rect">
            <a:avLst/>
          </a:prstGeom>
        </p:spPr>
      </p:pic>
      <p:pic>
        <p:nvPicPr>
          <p:cNvPr id="7" name="Graphic 6" descr="Clipboard">
            <a:extLst>
              <a:ext uri="{FF2B5EF4-FFF2-40B4-BE49-F238E27FC236}">
                <a16:creationId xmlns:a16="http://schemas.microsoft.com/office/drawing/2014/main" id="{6031AF7B-12B8-4860-8D0D-881960D1F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ACD820-4F73-4138-971E-7DF30090BCD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85" y="5524458"/>
            <a:ext cx="3974430" cy="1212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C5A29-CDD7-4400-A2B8-7206A2C68C3F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9" b="28331"/>
          <a:stretch/>
        </p:blipFill>
        <p:spPr bwMode="auto">
          <a:xfrm>
            <a:off x="4641950" y="4188015"/>
            <a:ext cx="4692881" cy="1303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2A621-4971-4F87-89FA-3D3476F83C16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t="24042" r="-1403" b="41939"/>
          <a:stretch/>
        </p:blipFill>
        <p:spPr bwMode="auto">
          <a:xfrm>
            <a:off x="4706941" y="3112930"/>
            <a:ext cx="4572231" cy="1075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537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36159" y="930859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АНАЛИЗЕ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091543" y="1366266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797F34A-DF30-4192-AD9F-15E6D7CAC7F9}"/>
              </a:ext>
            </a:extLst>
          </p:cNvPr>
          <p:cNvSpPr/>
          <p:nvPr/>
        </p:nvSpPr>
        <p:spPr>
          <a:xfrm>
            <a:off x="1932301" y="1484873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ПОНАШАЊЕ СИСТЕМА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Graphic 20" descr="Branching diagram">
            <a:extLst>
              <a:ext uri="{FF2B5EF4-FFF2-40B4-BE49-F238E27FC236}">
                <a16:creationId xmlns:a16="http://schemas.microsoft.com/office/drawing/2014/main" id="{4243108F-55D3-494A-AE28-E9BB2C67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101" y="156209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F7641E-4D3E-4DFC-A6FF-D83B84F0A9E8}"/>
              </a:ext>
            </a:extLst>
          </p:cNvPr>
          <p:cNvSpPr txBox="1"/>
          <p:nvPr/>
        </p:nvSpPr>
        <p:spPr>
          <a:xfrm>
            <a:off x="219170" y="3121371"/>
            <a:ext cx="8686291" cy="4349076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numCol="2" rtlCol="0">
            <a:spAutoFit/>
          </a:bodyPr>
          <a:lstStyle/>
          <a:p>
            <a:r>
              <a:rPr lang="sr-Cyrl-RS" sz="1500" b="1" dirty="0"/>
              <a:t>Уговори о системским операцијама</a:t>
            </a:r>
          </a:p>
          <a:p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Cyrl-RS" sz="15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УГ1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UcitajProizvodjace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5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5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sr-Latn-CS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UcitajProizvodjace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Proizvodjac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СК: СК1, СК2, СК3, СК4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Cyrl-RS" sz="15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УГ2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UcitajVrste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5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5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sr-Latn-CS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UcitajVrste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Vrsta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СК: СК1, СК2, СК3, СК4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sr-Cyrl-R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Cyrl-RS" sz="15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УГ3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ZapamtiProizvod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5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5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ZapamtiProizvod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Proizvod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):signal;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СК: СК1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Задовољена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су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структурна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проста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вредносна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ограничења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над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објектом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производ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Производ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је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запамћен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en-GB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C645C8-EFBF-494B-88BF-271F0F9F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524855" y="1449196"/>
            <a:ext cx="1475360" cy="1475360"/>
          </a:xfrm>
          <a:prstGeom prst="rect">
            <a:avLst/>
          </a:prstGeom>
        </p:spPr>
      </p:pic>
      <p:pic>
        <p:nvPicPr>
          <p:cNvPr id="7" name="Graphic 6" descr="Clipboard">
            <a:extLst>
              <a:ext uri="{FF2B5EF4-FFF2-40B4-BE49-F238E27FC236}">
                <a16:creationId xmlns:a16="http://schemas.microsoft.com/office/drawing/2014/main" id="{54B2F263-31AC-4F42-8313-DFE0D5546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6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АНАЛИЗЕ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45AF46B-5EC9-449C-9B40-0EDC020B83FB}"/>
              </a:ext>
            </a:extLst>
          </p:cNvPr>
          <p:cNvSpPr/>
          <p:nvPr/>
        </p:nvSpPr>
        <p:spPr>
          <a:xfrm>
            <a:off x="8961411" y="1374762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СТРУКТУРА СИСТЕМА</a:t>
            </a:r>
          </a:p>
        </p:txBody>
      </p:sp>
      <p:pic>
        <p:nvPicPr>
          <p:cNvPr id="17" name="Graphic 16" descr="Hierarchy">
            <a:extLst>
              <a:ext uri="{FF2B5EF4-FFF2-40B4-BE49-F238E27FC236}">
                <a16:creationId xmlns:a16="http://schemas.microsoft.com/office/drawing/2014/main" id="{D709840E-0280-4350-AD14-A18BDF95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4211" y="137476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40AD8-BA0E-4C2E-A98C-1243385488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03404" y="1381631"/>
            <a:ext cx="1475360" cy="1475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37131-4C47-4352-8336-B509D52DEE24}"/>
              </a:ext>
            </a:extLst>
          </p:cNvPr>
          <p:cNvSpPr txBox="1"/>
          <p:nvPr/>
        </p:nvSpPr>
        <p:spPr>
          <a:xfrm>
            <a:off x="4390182" y="1329738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Концептуални модел</a:t>
            </a:r>
            <a:endParaRPr lang="en-GB" dirty="0"/>
          </a:p>
        </p:txBody>
      </p:sp>
      <p:pic>
        <p:nvPicPr>
          <p:cNvPr id="7" name="Graphic 6" descr="Clipboard">
            <a:extLst>
              <a:ext uri="{FF2B5EF4-FFF2-40B4-BE49-F238E27FC236}">
                <a16:creationId xmlns:a16="http://schemas.microsoft.com/office/drawing/2014/main" id="{6213FCD5-9C9C-442D-82D9-48190F37B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DE3B2-5613-4DCE-A1A7-BEE0633B9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2" y="1683266"/>
            <a:ext cx="6476998" cy="51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6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АНАЛИЗЕ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45AF46B-5EC9-449C-9B40-0EDC020B83FB}"/>
              </a:ext>
            </a:extLst>
          </p:cNvPr>
          <p:cNvSpPr/>
          <p:nvPr/>
        </p:nvSpPr>
        <p:spPr>
          <a:xfrm>
            <a:off x="7576543" y="1414631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СТРУКТУРА СИСТЕМА</a:t>
            </a:r>
          </a:p>
        </p:txBody>
      </p:sp>
      <p:pic>
        <p:nvPicPr>
          <p:cNvPr id="17" name="Graphic 16" descr="Hierarchy">
            <a:extLst>
              <a:ext uri="{FF2B5EF4-FFF2-40B4-BE49-F238E27FC236}">
                <a16:creationId xmlns:a16="http://schemas.microsoft.com/office/drawing/2014/main" id="{D709840E-0280-4350-AD14-A18BDF95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0731" y="141463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40AD8-BA0E-4C2E-A98C-1243385488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856100" y="1414631"/>
            <a:ext cx="1475360" cy="1475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37131-4C47-4352-8336-B509D52DEE24}"/>
              </a:ext>
            </a:extLst>
          </p:cNvPr>
          <p:cNvSpPr txBox="1"/>
          <p:nvPr/>
        </p:nvSpPr>
        <p:spPr>
          <a:xfrm>
            <a:off x="3646715" y="2930823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400" dirty="0"/>
              <a:t>Релациони модел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33C95-645A-4018-9E26-9420F0F11593}"/>
              </a:ext>
            </a:extLst>
          </p:cNvPr>
          <p:cNvSpPr txBox="1"/>
          <p:nvPr/>
        </p:nvSpPr>
        <p:spPr>
          <a:xfrm>
            <a:off x="1" y="3799467"/>
            <a:ext cx="12192000" cy="3046982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lang="sr-Latn-CS" sz="1600" b="1" dirty="0"/>
              <a:t>Proizvod</a:t>
            </a:r>
            <a:r>
              <a:rPr lang="sr-Latn-CS" sz="1600" dirty="0"/>
              <a:t>(</a:t>
            </a:r>
            <a:r>
              <a:rPr lang="sr-Latn-CS" sz="1600" u="sng" dirty="0"/>
              <a:t>ProizvodID</a:t>
            </a:r>
            <a:r>
              <a:rPr lang="sr-Latn-CS" sz="1600" dirty="0"/>
              <a:t>, SifraProizvoda, Model, Cena, TipProizvoda </a:t>
            </a:r>
            <a:r>
              <a:rPr lang="sr-Latn-CS" sz="1600" i="1" dirty="0"/>
              <a:t>ProizvodjacID</a:t>
            </a:r>
            <a:r>
              <a:rPr lang="sr-Latn-CS" sz="1600" dirty="0"/>
              <a:t>)</a:t>
            </a:r>
            <a:endParaRPr lang="en-US" sz="1600" dirty="0"/>
          </a:p>
          <a:p>
            <a:r>
              <a:rPr lang="sr-Latn-CS" sz="1600" b="1" dirty="0"/>
              <a:t>Proizvodjac</a:t>
            </a:r>
            <a:r>
              <a:rPr lang="sr-Latn-CS" sz="1600" dirty="0"/>
              <a:t>(</a:t>
            </a:r>
            <a:r>
              <a:rPr lang="sr-Latn-CS" sz="1600" u="sng" dirty="0"/>
              <a:t>ProizvodjacID</a:t>
            </a:r>
            <a:r>
              <a:rPr lang="sr-Latn-CS" sz="1600" dirty="0"/>
              <a:t>, NazivProizvodjaca)</a:t>
            </a:r>
            <a:endParaRPr lang="en-US" sz="1600" dirty="0"/>
          </a:p>
          <a:p>
            <a:r>
              <a:rPr lang="sr-Latn-CS" sz="1600" b="1" dirty="0"/>
              <a:t>Telefon</a:t>
            </a:r>
            <a:r>
              <a:rPr lang="sr-Latn-CS" sz="1600" dirty="0"/>
              <a:t>(</a:t>
            </a:r>
            <a:r>
              <a:rPr lang="sr-Latn-CS" sz="1600" u="sng" dirty="0"/>
              <a:t>ProizvodID</a:t>
            </a:r>
            <a:r>
              <a:rPr lang="sr-Latn-CS" sz="1600" dirty="0"/>
              <a:t>,  Memorija, Specifikacija, Boja)</a:t>
            </a:r>
            <a:endParaRPr lang="en-US" sz="1600" dirty="0"/>
          </a:p>
          <a:p>
            <a:r>
              <a:rPr lang="sr-Latn-CS" sz="1600" b="1" dirty="0"/>
              <a:t>Oprema</a:t>
            </a:r>
            <a:r>
              <a:rPr lang="sr-Latn-CS" sz="1600" dirty="0"/>
              <a:t>(</a:t>
            </a:r>
            <a:r>
              <a:rPr lang="sr-Latn-CS" sz="1600" u="sng" dirty="0"/>
              <a:t>ProizvodID,</a:t>
            </a:r>
            <a:r>
              <a:rPr lang="sr-Latn-CS" sz="1600" dirty="0"/>
              <a:t> Opis, </a:t>
            </a:r>
            <a:r>
              <a:rPr lang="sr-Latn-CS" sz="1600" i="1" dirty="0"/>
              <a:t>VrstaID</a:t>
            </a:r>
            <a:r>
              <a:rPr lang="sr-Latn-CS" sz="1600" dirty="0"/>
              <a:t>)</a:t>
            </a:r>
            <a:endParaRPr lang="en-US" sz="1600" dirty="0"/>
          </a:p>
          <a:p>
            <a:r>
              <a:rPr lang="sr-Latn-CS" sz="1600" b="1" dirty="0"/>
              <a:t>Vrsta</a:t>
            </a:r>
            <a:r>
              <a:rPr lang="sr-Latn-CS" sz="1600" dirty="0"/>
              <a:t>(</a:t>
            </a:r>
            <a:r>
              <a:rPr lang="sr-Latn-CS" sz="1600" u="sng" dirty="0"/>
              <a:t>VrstaID</a:t>
            </a:r>
            <a:r>
              <a:rPr lang="sr-Latn-CS" sz="1600" dirty="0"/>
              <a:t>, NazivVrste)</a:t>
            </a:r>
            <a:endParaRPr lang="en-US" sz="1600" dirty="0"/>
          </a:p>
          <a:p>
            <a:r>
              <a:rPr lang="sr-Latn-CS" sz="1600" b="1" dirty="0"/>
              <a:t>Narudzba</a:t>
            </a:r>
            <a:r>
              <a:rPr lang="sr-Latn-CS" sz="1600" dirty="0"/>
              <a:t>(</a:t>
            </a:r>
            <a:r>
              <a:rPr lang="sr-Latn-CS" sz="1600" u="sng" dirty="0"/>
              <a:t>NarudzbaID</a:t>
            </a:r>
            <a:r>
              <a:rPr lang="sr-Latn-CS" sz="1600" dirty="0"/>
              <a:t>, Datum, </a:t>
            </a:r>
            <a:r>
              <a:rPr lang="sr-Latn-CS" sz="1600" i="1" dirty="0"/>
              <a:t>NarucilacID</a:t>
            </a:r>
            <a:r>
              <a:rPr lang="sr-Latn-CS" sz="1600" dirty="0"/>
              <a:t>, UkupanIznos, </a:t>
            </a:r>
            <a:r>
              <a:rPr lang="sr-Latn-CS" sz="1600" i="1" dirty="0"/>
              <a:t>ProdavacID</a:t>
            </a:r>
            <a:r>
              <a:rPr lang="sr-Latn-CS" sz="1600" dirty="0"/>
              <a:t>)</a:t>
            </a:r>
            <a:endParaRPr lang="en-US" sz="1600" dirty="0"/>
          </a:p>
          <a:p>
            <a:r>
              <a:rPr lang="sr-Latn-CS" sz="1600" b="1" dirty="0"/>
              <a:t>StavkaNarudzbe</a:t>
            </a:r>
            <a:r>
              <a:rPr lang="sr-Latn-CS" sz="1600" dirty="0"/>
              <a:t>(</a:t>
            </a:r>
            <a:r>
              <a:rPr lang="sr-Latn-CS" sz="1600" u="sng" dirty="0"/>
              <a:t>NarudzbaID</a:t>
            </a:r>
            <a:r>
              <a:rPr lang="sr-Latn-CS" sz="1600" dirty="0"/>
              <a:t>, </a:t>
            </a:r>
            <a:r>
              <a:rPr lang="sr-Latn-CS" sz="1600" u="sng" dirty="0"/>
              <a:t>RedniBroj</a:t>
            </a:r>
            <a:r>
              <a:rPr lang="sr-Latn-CS" sz="1600" dirty="0"/>
              <a:t>, </a:t>
            </a:r>
            <a:r>
              <a:rPr lang="sr-Latn-CS" sz="1600" i="1" dirty="0"/>
              <a:t>ProizvodID</a:t>
            </a:r>
            <a:r>
              <a:rPr lang="sr-Latn-CS" sz="1600" dirty="0"/>
              <a:t>,  Kolicina, Iznos)</a:t>
            </a:r>
            <a:endParaRPr lang="en-US" sz="1600" dirty="0"/>
          </a:p>
          <a:p>
            <a:r>
              <a:rPr lang="sr-Latn-CS" sz="1600" b="1" dirty="0"/>
              <a:t>Prodavac</a:t>
            </a:r>
            <a:r>
              <a:rPr lang="sr-Latn-CS" sz="1600" dirty="0"/>
              <a:t>(</a:t>
            </a:r>
            <a:r>
              <a:rPr lang="sr-Latn-CS" sz="1600" u="sng" dirty="0"/>
              <a:t>ProdavacID</a:t>
            </a:r>
            <a:r>
              <a:rPr lang="sr-Latn-CS" sz="1600" dirty="0"/>
              <a:t>, Ime, Prezime, KorisnickoIme, KorisnickaLozinka)</a:t>
            </a:r>
            <a:endParaRPr lang="en-US" sz="1600" dirty="0"/>
          </a:p>
          <a:p>
            <a:r>
              <a:rPr lang="sr-Latn-CS" sz="1600" b="1" dirty="0"/>
              <a:t>Narucilac</a:t>
            </a:r>
            <a:r>
              <a:rPr lang="sr-Latn-CS" sz="1600" dirty="0"/>
              <a:t>(</a:t>
            </a:r>
            <a:r>
              <a:rPr lang="sr-Latn-CS" sz="1600" u="sng" dirty="0"/>
              <a:t>NarucilacID</a:t>
            </a:r>
            <a:r>
              <a:rPr lang="sr-Latn-CS" sz="1600" dirty="0"/>
              <a:t>, SifraNarucioca, Telefon, Email,Adresa, TipNarucioca, </a:t>
            </a:r>
            <a:r>
              <a:rPr lang="sr-Latn-CS" sz="1600" i="1" dirty="0"/>
              <a:t>PTT</a:t>
            </a:r>
            <a:r>
              <a:rPr lang="sr-Latn-CS" sz="1600" dirty="0"/>
              <a:t>)</a:t>
            </a:r>
            <a:endParaRPr lang="en-US" sz="1600" dirty="0"/>
          </a:p>
          <a:p>
            <a:r>
              <a:rPr lang="sr-Latn-CS" sz="1600" b="1" dirty="0"/>
              <a:t>Mesto</a:t>
            </a:r>
            <a:r>
              <a:rPr lang="sr-Latn-CS" sz="1600" dirty="0"/>
              <a:t>(</a:t>
            </a:r>
            <a:r>
              <a:rPr lang="sr-Latn-CS" sz="1600" u="sng" dirty="0"/>
              <a:t>MestoID</a:t>
            </a:r>
            <a:r>
              <a:rPr lang="sr-Latn-CS" sz="1600" dirty="0"/>
              <a:t>, PTT, Naziv)</a:t>
            </a:r>
            <a:endParaRPr lang="en-US" sz="1600" dirty="0"/>
          </a:p>
          <a:p>
            <a:r>
              <a:rPr lang="sr-Latn-CS" sz="1600" b="1" dirty="0"/>
              <a:t>FizickoLice</a:t>
            </a:r>
            <a:r>
              <a:rPr lang="sr-Latn-CS" sz="1600" dirty="0"/>
              <a:t>(</a:t>
            </a:r>
            <a:r>
              <a:rPr lang="sr-Latn-CS" sz="1600" u="sng" dirty="0"/>
              <a:t>NarucilacID</a:t>
            </a:r>
            <a:r>
              <a:rPr lang="sr-Latn-CS" sz="1600" dirty="0"/>
              <a:t>, Ime, Prezime, BrLicneKarte)</a:t>
            </a:r>
            <a:endParaRPr lang="en-US" sz="1600" dirty="0"/>
          </a:p>
          <a:p>
            <a:r>
              <a:rPr lang="sr-Latn-CS" sz="1600" b="1" dirty="0"/>
              <a:t>PravnoLice</a:t>
            </a:r>
            <a:r>
              <a:rPr lang="sr-Latn-CS" sz="1600" dirty="0"/>
              <a:t>(</a:t>
            </a:r>
            <a:r>
              <a:rPr lang="sr-Latn-CS" sz="1600" u="sng" dirty="0"/>
              <a:t>NarucilacID</a:t>
            </a:r>
            <a:r>
              <a:rPr lang="sr-Latn-CS" sz="1600" dirty="0"/>
              <a:t>, PIB, NazivFirme)</a:t>
            </a:r>
            <a:endParaRPr lang="en-US" sz="1600" dirty="0"/>
          </a:p>
        </p:txBody>
      </p:sp>
      <p:pic>
        <p:nvPicPr>
          <p:cNvPr id="7" name="Graphic 6" descr="Clipboard">
            <a:extLst>
              <a:ext uri="{FF2B5EF4-FFF2-40B4-BE49-F238E27FC236}">
                <a16:creationId xmlns:a16="http://schemas.microsoft.com/office/drawing/2014/main" id="{24509C28-EE93-4454-B326-404110ABA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3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F17ED7-5ABA-4BA1-A7C0-D2AD286AB5F9}"/>
              </a:ext>
            </a:extLst>
          </p:cNvPr>
          <p:cNvSpPr/>
          <p:nvPr/>
        </p:nvSpPr>
        <p:spPr>
          <a:xfrm>
            <a:off x="3181350" y="1666876"/>
            <a:ext cx="6296025" cy="23899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7C79C3-2787-4C50-849B-DB6379901286}"/>
              </a:ext>
            </a:extLst>
          </p:cNvPr>
          <p:cNvSpPr/>
          <p:nvPr/>
        </p:nvSpPr>
        <p:spPr>
          <a:xfrm>
            <a:off x="634344" y="2209799"/>
            <a:ext cx="1937406" cy="11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Кориснички интерфејс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22A1-0C39-4448-BF18-9F0CBE5141BA}"/>
              </a:ext>
            </a:extLst>
          </p:cNvPr>
          <p:cNvSpPr/>
          <p:nvPr/>
        </p:nvSpPr>
        <p:spPr>
          <a:xfrm>
            <a:off x="3437253" y="2209798"/>
            <a:ext cx="1937406" cy="11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Апликациона логика</a:t>
            </a:r>
            <a:endParaRPr lang="en-GB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0A0F635-141D-4E5A-980B-F410D9903BC1}"/>
              </a:ext>
            </a:extLst>
          </p:cNvPr>
          <p:cNvSpPr/>
          <p:nvPr/>
        </p:nvSpPr>
        <p:spPr>
          <a:xfrm>
            <a:off x="6943725" y="2209804"/>
            <a:ext cx="1937406" cy="1219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Складиште података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9C9FB-D33D-4526-95E6-C36049AB565F}"/>
              </a:ext>
            </a:extLst>
          </p:cNvPr>
          <p:cNvCxnSpPr>
            <a:stCxn id="7" idx="3"/>
            <a:endCxn id="7" idx="3"/>
          </p:cNvCxnSpPr>
          <p:nvPr/>
        </p:nvCxnSpPr>
        <p:spPr>
          <a:xfrm>
            <a:off x="2571750" y="28011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A8B1B7-701D-460C-9557-0B7938899F04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2571750" y="2801140"/>
            <a:ext cx="865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653E5-4C03-4F57-8465-833DEBB1F188}"/>
              </a:ext>
            </a:extLst>
          </p:cNvPr>
          <p:cNvCxnSpPr>
            <a:stCxn id="13" idx="3"/>
            <a:endCxn id="15" idx="2"/>
          </p:cNvCxnSpPr>
          <p:nvPr/>
        </p:nvCxnSpPr>
        <p:spPr>
          <a:xfrm>
            <a:off x="5374659" y="2801140"/>
            <a:ext cx="1569066" cy="1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62A95A-5721-48E4-92E5-4015A3994CCE}"/>
              </a:ext>
            </a:extLst>
          </p:cNvPr>
          <p:cNvSpPr txBox="1"/>
          <p:nvPr/>
        </p:nvSpPr>
        <p:spPr>
          <a:xfrm>
            <a:off x="5153025" y="1838325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Софтверски систем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BAB9D3-A854-4545-84EA-5B374F73E29E}"/>
              </a:ext>
            </a:extLst>
          </p:cNvPr>
          <p:cNvCxnSpPr>
            <a:cxnSpLocks/>
          </p:cNvCxnSpPr>
          <p:nvPr/>
        </p:nvCxnSpPr>
        <p:spPr>
          <a:xfrm>
            <a:off x="2841009" y="1524000"/>
            <a:ext cx="0" cy="3616960"/>
          </a:xfrm>
          <a:prstGeom prst="line">
            <a:avLst/>
          </a:prstGeom>
          <a:ln w="508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B1058D-E989-4BF6-9341-81AE846AD211}"/>
              </a:ext>
            </a:extLst>
          </p:cNvPr>
          <p:cNvCxnSpPr/>
          <p:nvPr/>
        </p:nvCxnSpPr>
        <p:spPr>
          <a:xfrm>
            <a:off x="6734175" y="1447800"/>
            <a:ext cx="0" cy="3619500"/>
          </a:xfrm>
          <a:prstGeom prst="line">
            <a:avLst/>
          </a:prstGeom>
          <a:ln w="508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BB7E9D-C7D2-48A5-8A8C-C55526616A51}"/>
              </a:ext>
            </a:extLst>
          </p:cNvPr>
          <p:cNvSpPr txBox="1"/>
          <p:nvPr/>
        </p:nvSpPr>
        <p:spPr>
          <a:xfrm>
            <a:off x="669539" y="4342080"/>
            <a:ext cx="19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I </a:t>
            </a:r>
            <a:r>
              <a:rPr lang="sr-Cyrl-RS" dirty="0">
                <a:solidFill>
                  <a:schemeClr val="accent2"/>
                </a:solidFill>
              </a:rPr>
              <a:t>НИВО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B94D7-F2E5-422F-8606-6039B2FC8BC0}"/>
              </a:ext>
            </a:extLst>
          </p:cNvPr>
          <p:cNvSpPr txBox="1"/>
          <p:nvPr/>
        </p:nvSpPr>
        <p:spPr>
          <a:xfrm>
            <a:off x="7886656" y="4308043"/>
            <a:ext cx="19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III </a:t>
            </a:r>
            <a:r>
              <a:rPr lang="sr-Cyrl-RS" dirty="0">
                <a:solidFill>
                  <a:schemeClr val="accent2"/>
                </a:solidFill>
              </a:rPr>
              <a:t>НИВО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6B7DD-08F3-4655-8420-3DCC01BC6874}"/>
              </a:ext>
            </a:extLst>
          </p:cNvPr>
          <p:cNvSpPr txBox="1"/>
          <p:nvPr/>
        </p:nvSpPr>
        <p:spPr>
          <a:xfrm>
            <a:off x="4380184" y="4306257"/>
            <a:ext cx="19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II </a:t>
            </a:r>
            <a:r>
              <a:rPr lang="sr-Cyrl-RS" dirty="0">
                <a:solidFill>
                  <a:schemeClr val="accent2"/>
                </a:solidFill>
              </a:rPr>
              <a:t>НИВО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0DC461B9-B16F-4590-86AD-3C5ADF6F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F17ED7-5ABA-4BA1-A7C0-D2AD286AB5F9}"/>
              </a:ext>
            </a:extLst>
          </p:cNvPr>
          <p:cNvSpPr/>
          <p:nvPr/>
        </p:nvSpPr>
        <p:spPr>
          <a:xfrm>
            <a:off x="2607587" y="3074709"/>
            <a:ext cx="6296025" cy="23899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7C79C3-2787-4C50-849B-DB6379901286}"/>
              </a:ext>
            </a:extLst>
          </p:cNvPr>
          <p:cNvSpPr/>
          <p:nvPr/>
        </p:nvSpPr>
        <p:spPr>
          <a:xfrm>
            <a:off x="3243990" y="3763962"/>
            <a:ext cx="1937406" cy="11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Екранска форма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22A1-0C39-4448-BF18-9F0CBE5141BA}"/>
              </a:ext>
            </a:extLst>
          </p:cNvPr>
          <p:cNvSpPr/>
          <p:nvPr/>
        </p:nvSpPr>
        <p:spPr>
          <a:xfrm>
            <a:off x="6046899" y="3763961"/>
            <a:ext cx="1937406" cy="11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Контролер корисничког интерфејса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9C9FB-D33D-4526-95E6-C36049AB565F}"/>
              </a:ext>
            </a:extLst>
          </p:cNvPr>
          <p:cNvCxnSpPr>
            <a:stCxn id="7" idx="3"/>
            <a:endCxn id="7" idx="3"/>
          </p:cNvCxnSpPr>
          <p:nvPr/>
        </p:nvCxnSpPr>
        <p:spPr>
          <a:xfrm>
            <a:off x="5181396" y="435530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A8B1B7-701D-460C-9557-0B7938899F04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5181396" y="4355303"/>
            <a:ext cx="865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653E5-4C03-4F57-8465-833DEBB1F18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984305" y="4355303"/>
            <a:ext cx="1569066" cy="1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62A95A-5721-48E4-92E5-4015A3994CCE}"/>
              </a:ext>
            </a:extLst>
          </p:cNvPr>
          <p:cNvSpPr txBox="1"/>
          <p:nvPr/>
        </p:nvSpPr>
        <p:spPr>
          <a:xfrm>
            <a:off x="4264324" y="3231972"/>
            <a:ext cx="27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Кориснички интерфејс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D16C-8BC2-4217-93B7-8BDBF792D6EC}"/>
              </a:ext>
            </a:extLst>
          </p:cNvPr>
          <p:cNvSpPr/>
          <p:nvPr/>
        </p:nvSpPr>
        <p:spPr>
          <a:xfrm>
            <a:off x="1270312" y="1354422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КОРИСНИЧКИ ИНТЕРФЕЈС</a:t>
            </a:r>
          </a:p>
        </p:txBody>
      </p:sp>
      <p:pic>
        <p:nvPicPr>
          <p:cNvPr id="32" name="Graphic 31" descr="Browser window">
            <a:extLst>
              <a:ext uri="{FF2B5EF4-FFF2-40B4-BE49-F238E27FC236}">
                <a16:creationId xmlns:a16="http://schemas.microsoft.com/office/drawing/2014/main" id="{0CFAA12E-6CDD-4E71-AE02-AB819C70B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112" y="1403298"/>
            <a:ext cx="914400" cy="9144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CA3A818-D345-4429-92A0-852F761E36CC}"/>
              </a:ext>
            </a:extLst>
          </p:cNvPr>
          <p:cNvSpPr/>
          <p:nvPr/>
        </p:nvSpPr>
        <p:spPr>
          <a:xfrm>
            <a:off x="9584413" y="3717922"/>
            <a:ext cx="1937406" cy="1182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/>
              <a:t>Софтверски систем</a:t>
            </a:r>
            <a:endParaRPr lang="en-GB" dirty="0"/>
          </a:p>
        </p:txBody>
      </p:sp>
      <p:pic>
        <p:nvPicPr>
          <p:cNvPr id="43" name="Graphic 42" descr="Male profile">
            <a:extLst>
              <a:ext uri="{FF2B5EF4-FFF2-40B4-BE49-F238E27FC236}">
                <a16:creationId xmlns:a16="http://schemas.microsoft.com/office/drawing/2014/main" id="{A5DCE604-443A-48F9-8F9A-FB10A610D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34" y="3898102"/>
            <a:ext cx="914400" cy="9144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56F6AC-8931-4637-9CD5-B2EEF90DB8A5}"/>
              </a:ext>
            </a:extLst>
          </p:cNvPr>
          <p:cNvCxnSpPr>
            <a:stCxn id="43" idx="3"/>
            <a:endCxn id="7" idx="1"/>
          </p:cNvCxnSpPr>
          <p:nvPr/>
        </p:nvCxnSpPr>
        <p:spPr>
          <a:xfrm>
            <a:off x="1524334" y="4355302"/>
            <a:ext cx="171965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DE977FC-DB6B-49D8-9F63-03EBB5B4F751}"/>
              </a:ext>
            </a:extLst>
          </p:cNvPr>
          <p:cNvSpPr txBox="1"/>
          <p:nvPr/>
        </p:nvSpPr>
        <p:spPr>
          <a:xfrm>
            <a:off x="10702377" y="479550"/>
            <a:ext cx="163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>
                <a:solidFill>
                  <a:srgbClr val="FF0000"/>
                </a:solidFill>
              </a:rPr>
              <a:t>Видео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B72AC4-7616-4AEA-9A72-41D4E56421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4733040" y="1345117"/>
            <a:ext cx="4791871" cy="1499746"/>
          </a:xfrm>
          <a:prstGeom prst="rect">
            <a:avLst/>
          </a:prstGeom>
        </p:spPr>
      </p:pic>
      <p:pic>
        <p:nvPicPr>
          <p:cNvPr id="14" name="Graphic 13" descr="Clipboard">
            <a:extLst>
              <a:ext uri="{FF2B5EF4-FFF2-40B4-BE49-F238E27FC236}">
                <a16:creationId xmlns:a16="http://schemas.microsoft.com/office/drawing/2014/main" id="{41720F71-9B57-4C49-A302-6D06FA336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pic>
        <p:nvPicPr>
          <p:cNvPr id="4" name="klip">
            <a:hlinkClick r:id="" action="ppaction://media"/>
            <a:extLst>
              <a:ext uri="{FF2B5EF4-FFF2-40B4-BE49-F238E27FC236}">
                <a16:creationId xmlns:a16="http://schemas.microsoft.com/office/drawing/2014/main" id="{41942BAD-93C9-44F2-A278-3EE5879768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08" end="2189"/>
                </p14:media>
              </p:ext>
            </p:extLst>
          </p:nvPr>
        </p:nvPicPr>
        <p:blipFill rotWithShape="1">
          <a:blip r:embed="rId11"/>
          <a:srcRect t="1" b="7654"/>
          <a:stretch/>
        </p:blipFill>
        <p:spPr>
          <a:xfrm>
            <a:off x="10864511" y="534865"/>
            <a:ext cx="657308" cy="3414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6494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2519FB1-5711-4E77-88BE-70B91B1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770FE8-D004-415C-9C7A-F129EE4FADFE}"/>
              </a:ext>
            </a:extLst>
          </p:cNvPr>
          <p:cNvSpPr/>
          <p:nvPr/>
        </p:nvSpPr>
        <p:spPr>
          <a:xfrm>
            <a:off x="4606899" y="1362804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050" b="1" dirty="0">
                <a:solidFill>
                  <a:schemeClr val="accent1">
                    <a:lumMod val="50000"/>
                  </a:schemeClr>
                </a:solidFill>
              </a:rPr>
              <a:t>АПЛИКАЦИОНА ЛОГИКА</a:t>
            </a:r>
          </a:p>
        </p:txBody>
      </p:sp>
      <p:pic>
        <p:nvPicPr>
          <p:cNvPr id="35" name="Graphic 34" descr="Left Brain">
            <a:extLst>
              <a:ext uri="{FF2B5EF4-FFF2-40B4-BE49-F238E27FC236}">
                <a16:creationId xmlns:a16="http://schemas.microsoft.com/office/drawing/2014/main" id="{82DAD798-DFEE-4740-956D-1074A1798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699" y="143764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41035F-39D7-4408-9EBF-9AE4F79167FE}"/>
              </a:ext>
            </a:extLst>
          </p:cNvPr>
          <p:cNvSpPr txBox="1"/>
          <p:nvPr/>
        </p:nvSpPr>
        <p:spPr>
          <a:xfrm>
            <a:off x="1" y="2830636"/>
            <a:ext cx="11925300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УГ1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UcitajProizvodjace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6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6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sr-Latn-C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UcitajProizvodjace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Proizvodjac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СК: СК1, СК2, СК3, СК4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Cyrl-RS" sz="16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УГ2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UcitajVrste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6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6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sr-Latn-C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UcitajVrste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Vrsta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СК: СК1, СК2, СК3, СК4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-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FEB1C8-4935-4CDD-9DBD-BD3A391F9C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160822" y="1327444"/>
            <a:ext cx="1481456" cy="1475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D0076A-1235-4A51-8C2E-BB87D917DB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228320" y="1336333"/>
            <a:ext cx="1475360" cy="1475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8C029A-A443-4935-B0B7-6BF9E5C5CD5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11" y="3464871"/>
            <a:ext cx="5311140" cy="13354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F14C81-A276-4E50-8766-C6B6217AD9C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71" y="4814433"/>
            <a:ext cx="5468620" cy="12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2519FB1-5711-4E77-88BE-70B91B1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770FE8-D004-415C-9C7A-F129EE4FADFE}"/>
              </a:ext>
            </a:extLst>
          </p:cNvPr>
          <p:cNvSpPr/>
          <p:nvPr/>
        </p:nvSpPr>
        <p:spPr>
          <a:xfrm>
            <a:off x="4606899" y="1362804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050" b="1" dirty="0">
                <a:solidFill>
                  <a:schemeClr val="accent1">
                    <a:lumMod val="50000"/>
                  </a:schemeClr>
                </a:solidFill>
              </a:rPr>
              <a:t>АПЛИКАЦИОНА ЛОГИКА</a:t>
            </a:r>
          </a:p>
        </p:txBody>
      </p:sp>
      <p:pic>
        <p:nvPicPr>
          <p:cNvPr id="35" name="Graphic 34" descr="Left Brain">
            <a:extLst>
              <a:ext uri="{FF2B5EF4-FFF2-40B4-BE49-F238E27FC236}">
                <a16:creationId xmlns:a16="http://schemas.microsoft.com/office/drawing/2014/main" id="{82DAD798-DFEE-4740-956D-1074A1798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699" y="143764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41035F-39D7-4408-9EBF-9AE4F79167FE}"/>
              </a:ext>
            </a:extLst>
          </p:cNvPr>
          <p:cNvSpPr txBox="1"/>
          <p:nvPr/>
        </p:nvSpPr>
        <p:spPr>
          <a:xfrm>
            <a:off x="290224" y="3583116"/>
            <a:ext cx="44124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b="1" dirty="0">
                <a:latin typeface="Calibri" panose="020F0502020204030204" pitchFamily="34" charset="0"/>
                <a:cs typeface="Calibri" panose="020F0502020204030204" pitchFamily="34" charset="0"/>
              </a:rPr>
              <a:t>Уговор УГ3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ZapamtiProizvod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sr-Latn-CS" sz="16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sr-Cyrl-RS" sz="1600" dirty="0">
                <a:latin typeface="Calibri" panose="020F0502020204030204" pitchFamily="34" charset="0"/>
                <a:cs typeface="Calibri" panose="020F0502020204030204" pitchFamily="34" charset="0"/>
              </a:rPr>
              <a:t>перација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ZapamtiProizvod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Proizvod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):signal;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Веза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СК: СК1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Предуслови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Задовољена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су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структурна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проста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вредносна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ограничења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над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објектом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производ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Постуслови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Производ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је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запамћен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FEB1C8-4935-4CDD-9DBD-BD3A391F9C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160822" y="1327444"/>
            <a:ext cx="1481456" cy="1475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D0076A-1235-4A51-8C2E-BB87D917DB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228320" y="1336333"/>
            <a:ext cx="1475360" cy="1475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A12693-62BF-4F26-8244-02CB8694C23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" r="46162" b="69457"/>
          <a:stretch/>
        </p:blipFill>
        <p:spPr bwMode="auto">
          <a:xfrm>
            <a:off x="4606899" y="3470193"/>
            <a:ext cx="5171440" cy="2218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394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2519FB1-5711-4E77-88BE-70B91B1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88" y="64376"/>
            <a:ext cx="800312" cy="800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47FC3BD-B2E3-4518-85F8-CE43EABBA38A}"/>
              </a:ext>
            </a:extLst>
          </p:cNvPr>
          <p:cNvSpPr/>
          <p:nvPr/>
        </p:nvSpPr>
        <p:spPr>
          <a:xfrm>
            <a:off x="7922493" y="1390636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СКЛАДИШТЕ ПОДАТАКА</a:t>
            </a:r>
          </a:p>
        </p:txBody>
      </p:sp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C03098C9-183A-4A9E-B32F-BB202AE33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5293" y="141019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5BF88-5235-42DD-8F94-9077D33D0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641" y="1363206"/>
            <a:ext cx="4816257" cy="1487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2BE720-1C80-4285-9731-B2D45A98764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8" y="4536927"/>
            <a:ext cx="2080260" cy="1021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74709-4E20-4929-9D7C-B148D5FE31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51" y="3241450"/>
            <a:ext cx="2072640" cy="102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271C18-68EE-4825-B9A1-4B076C3035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79" y="3403137"/>
            <a:ext cx="2095500" cy="1203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E759E-63E5-46D2-BE62-A0C13544E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86" y="4463508"/>
            <a:ext cx="2072640" cy="853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B2999F-C113-48BB-AE67-5F69FD12FEB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86" y="3611044"/>
            <a:ext cx="2118360" cy="708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7706E1-46BE-40AD-8C86-7C56F1B10312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0" y="2867100"/>
            <a:ext cx="2087880" cy="4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3E86D9-2057-4A2D-B211-ADD3CEF0D423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227"/>
            <a:ext cx="2007385" cy="525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BC8D3-6F18-48F7-A627-4523E83C42F0}"/>
              </a:ext>
            </a:extLst>
          </p:cNvPr>
          <p:cNvSpPr txBox="1"/>
          <p:nvPr/>
        </p:nvSpPr>
        <p:spPr>
          <a:xfrm>
            <a:off x="2633621" y="2554938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CFB420-7B03-4E90-8288-67D08DFDDB48}"/>
              </a:ext>
            </a:extLst>
          </p:cNvPr>
          <p:cNvSpPr txBox="1"/>
          <p:nvPr/>
        </p:nvSpPr>
        <p:spPr>
          <a:xfrm>
            <a:off x="6731141" y="4217568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730882-0B9F-47A2-857A-7AEEC2073B7E}"/>
              </a:ext>
            </a:extLst>
          </p:cNvPr>
          <p:cNvSpPr txBox="1"/>
          <p:nvPr/>
        </p:nvSpPr>
        <p:spPr>
          <a:xfrm>
            <a:off x="2072235" y="4217339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Mobile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2F8367-258F-405F-ABB1-AD4B0A95E558}"/>
              </a:ext>
            </a:extLst>
          </p:cNvPr>
          <p:cNvSpPr txBox="1"/>
          <p:nvPr/>
        </p:nvSpPr>
        <p:spPr>
          <a:xfrm>
            <a:off x="6715138" y="2941206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OrderItem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0F7815-9866-485B-B89E-9B32FC6D67F2}"/>
              </a:ext>
            </a:extLst>
          </p:cNvPr>
          <p:cNvSpPr txBox="1"/>
          <p:nvPr/>
        </p:nvSpPr>
        <p:spPr>
          <a:xfrm>
            <a:off x="4426468" y="3121223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6FF9B-8C1F-43BE-BE00-16D0D8DFAC12}"/>
              </a:ext>
            </a:extLst>
          </p:cNvPr>
          <p:cNvSpPr txBox="1"/>
          <p:nvPr/>
        </p:nvSpPr>
        <p:spPr>
          <a:xfrm>
            <a:off x="2725" y="3383803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Type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DB3354-011F-4964-A7D6-9C80C3E7B9A6}"/>
              </a:ext>
            </a:extLst>
          </p:cNvPr>
          <p:cNvSpPr txBox="1"/>
          <p:nvPr/>
        </p:nvSpPr>
        <p:spPr>
          <a:xfrm>
            <a:off x="2072236" y="3339038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Accessories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191159-9C8D-4917-9324-8102908A51C8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86" y="5010621"/>
            <a:ext cx="2013850" cy="11766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B42DF2-261C-485D-8883-82EB6984D982}"/>
              </a:ext>
            </a:extLst>
          </p:cNvPr>
          <p:cNvSpPr txBox="1"/>
          <p:nvPr/>
        </p:nvSpPr>
        <p:spPr>
          <a:xfrm>
            <a:off x="4629089" y="4735122"/>
            <a:ext cx="206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Seller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B1AC26-C96C-4A0C-9566-7F2D814BE213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12" y="4467513"/>
            <a:ext cx="2537460" cy="13868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97F969-1A5A-4DCF-80AF-3A5C95A98D4F}"/>
              </a:ext>
            </a:extLst>
          </p:cNvPr>
          <p:cNvSpPr/>
          <p:nvPr/>
        </p:nvSpPr>
        <p:spPr>
          <a:xfrm>
            <a:off x="10244797" y="4217339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Client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490748-4FE1-4D04-8A2F-73BEDBE3E115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94" y="5956552"/>
            <a:ext cx="2065020" cy="8610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BEFB5DA-99F9-4752-9344-AE222206027E}"/>
              </a:ext>
            </a:extLst>
          </p:cNvPr>
          <p:cNvSpPr/>
          <p:nvPr/>
        </p:nvSpPr>
        <p:spPr>
          <a:xfrm>
            <a:off x="7471655" y="5677021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Individual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DA6318-9394-454C-80BA-4706DB2C0236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93" y="6058280"/>
            <a:ext cx="2514600" cy="71628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D968F40-9AB0-4B6C-935D-901A5F8D47F5}"/>
              </a:ext>
            </a:extLst>
          </p:cNvPr>
          <p:cNvSpPr/>
          <p:nvPr/>
        </p:nvSpPr>
        <p:spPr>
          <a:xfrm>
            <a:off x="10188894" y="5802663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LegalEntity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E5CB521-C580-4C14-9438-0063D26D02B6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63" y="3492926"/>
            <a:ext cx="2080260" cy="6858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2A32D6-6E19-4EFE-AB43-1F7B8E68E859}"/>
              </a:ext>
            </a:extLst>
          </p:cNvPr>
          <p:cNvSpPr/>
          <p:nvPr/>
        </p:nvSpPr>
        <p:spPr>
          <a:xfrm>
            <a:off x="10368762" y="3165842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9526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4" name="Graphic 3" descr="Clipboard">
            <a:extLst>
              <a:ext uri="{FF2B5EF4-FFF2-40B4-BE49-F238E27FC236}">
                <a16:creationId xmlns:a16="http://schemas.microsoft.com/office/drawing/2014/main" id="{E2519FB1-5711-4E77-88BE-70B91B1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88" y="64376"/>
            <a:ext cx="800312" cy="800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ПРОЈЕКТОВАЊА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0D8A23-5404-459D-8932-ED0151A2AEE4}"/>
              </a:ext>
            </a:extLst>
          </p:cNvPr>
          <p:cNvSpPr txBox="1"/>
          <p:nvPr/>
        </p:nvSpPr>
        <p:spPr>
          <a:xfrm>
            <a:off x="2614168" y="1307512"/>
            <a:ext cx="538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Коначан изглед архитектуре софтверског система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63715-3DF9-44EE-96C8-5434C2E55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r="4302" b="2147"/>
          <a:stretch/>
        </p:blipFill>
        <p:spPr>
          <a:xfrm>
            <a:off x="882260" y="1665413"/>
            <a:ext cx="9676660" cy="51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190E-79AF-429B-B27F-87B4C8E6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8" y="623228"/>
            <a:ext cx="8571873" cy="1464129"/>
          </a:xfrm>
        </p:spPr>
        <p:txBody>
          <a:bodyPr/>
          <a:lstStyle/>
          <a:p>
            <a:r>
              <a:rPr lang="sr-Cyrl-RS" dirty="0"/>
              <a:t>Садржај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BA9913-C090-455E-BBA5-34CBA148B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698925"/>
              </p:ext>
            </p:extLst>
          </p:nvPr>
        </p:nvGraphicFramePr>
        <p:xfrm>
          <a:off x="1383112" y="1691821"/>
          <a:ext cx="4527831" cy="444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293303-7F59-4706-968A-FABE21BABD09}"/>
              </a:ext>
            </a:extLst>
          </p:cNvPr>
          <p:cNvSpPr txBox="1"/>
          <p:nvPr/>
        </p:nvSpPr>
        <p:spPr>
          <a:xfrm>
            <a:off x="1743323" y="2275932"/>
            <a:ext cx="734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3200" b="1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47C31-AD4B-4DA9-8A4B-7DD1B4D14E88}"/>
              </a:ext>
            </a:extLst>
          </p:cNvPr>
          <p:cNvSpPr txBox="1"/>
          <p:nvPr/>
        </p:nvSpPr>
        <p:spPr>
          <a:xfrm>
            <a:off x="2070961" y="3606492"/>
            <a:ext cx="67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3200" b="1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EA9515-9DBA-4C35-8A70-43F2AB559942}"/>
              </a:ext>
            </a:extLst>
          </p:cNvPr>
          <p:cNvSpPr txBox="1"/>
          <p:nvPr/>
        </p:nvSpPr>
        <p:spPr>
          <a:xfrm>
            <a:off x="1759225" y="4920155"/>
            <a:ext cx="734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3200" b="1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17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334" y="1930400"/>
            <a:ext cx="7239000" cy="20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sr-Cyrl-RS" sz="2200" dirty="0">
                <a:solidFill>
                  <a:schemeClr val="tx2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Java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NetBeans 8.1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 MySQL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JasperReports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DDE0F-AD2C-47FB-A926-D91DFCA3E4B0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ИМПЛЕМЕНТАЦИЈЕ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BFDB21-F76C-4575-AE36-CF01154355CA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8F3000-AB48-4FB0-893F-405182BD9A0C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D9E31E-8043-47C1-A7F5-6646A262448A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22" name="Graphic 21" descr="Clipboard">
            <a:extLst>
              <a:ext uri="{FF2B5EF4-FFF2-40B4-BE49-F238E27FC236}">
                <a16:creationId xmlns:a16="http://schemas.microsoft.com/office/drawing/2014/main" id="{DEDFD7E9-3D56-42B2-89FB-99E9354C9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88" y="64376"/>
            <a:ext cx="800312" cy="8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4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FE7557-3729-4BE1-B8C1-2DD6CAE4D84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ТЕСТИРАЊА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CDE2D-7256-4C95-9DA6-765C2AAEAF08}"/>
              </a:ext>
            </a:extLst>
          </p:cNvPr>
          <p:cNvCxnSpPr>
            <a:cxnSpLocks/>
          </p:cNvCxnSpPr>
          <p:nvPr/>
        </p:nvCxnSpPr>
        <p:spPr>
          <a:xfrm>
            <a:off x="1107873" y="1317389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2FF4A7-2797-4CD5-8D5C-3A186660E385}"/>
              </a:ext>
            </a:extLst>
          </p:cNvPr>
          <p:cNvSpPr txBox="1"/>
          <p:nvPr/>
        </p:nvSpPr>
        <p:spPr>
          <a:xfrm>
            <a:off x="634343" y="1977655"/>
            <a:ext cx="111358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sr-Cyrl-BA" sz="24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Calibri Light" panose="020F0302020204030204" pitchFamily="34" charset="0"/>
              </a:rPr>
              <a:t>Сваки од имплементираних случајева коришћења је тестиран. </a:t>
            </a:r>
            <a:endParaRPr lang="en-GB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Calibri Light" panose="020F030202020403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sr-Cyrl-BA" sz="24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Calibri Light" panose="020F0302020204030204" pitchFamily="34" charset="0"/>
              </a:rPr>
              <a:t>Приликом тестирања сваког случаја коришћења, поред унетих правилних података, уношени су и неправилни подаци да би се утврдило какав ће бити резултат извршења. 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sr-Cyrl-BA" sz="2400" dirty="0">
                <a:latin typeface="Calibri" panose="020F0502020204030204" pitchFamily="34" charset="0"/>
                <a:ea typeface="Symbol" panose="05050102010706020507" pitchFamily="18" charset="2"/>
                <a:cs typeface="Calibri Light" panose="020F0302020204030204" pitchFamily="34" charset="0"/>
              </a:rPr>
              <a:t>Након основног, тестирани су и сви алтернативни сценарији. На основу извршених тестирања отклоњени су уочени недостаци</a:t>
            </a:r>
            <a:endParaRPr lang="en-GB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Calibri Light" panose="020F030202020403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sr-Cyrl-BA" sz="24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Calibri Light" panose="020F0302020204030204" pitchFamily="34" charset="0"/>
              </a:rPr>
              <a:t>Тестирање се вршило од самог почетка развоја апликације па све до краја.</a:t>
            </a:r>
            <a:endParaRPr lang="en-GB" sz="24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3542D2-490A-4838-9680-95DBB1E32630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37F751-1905-4DA1-BF5D-08B0A0E21098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8" name="Graphic 7" descr="Clipboard">
            <a:extLst>
              <a:ext uri="{FF2B5EF4-FFF2-40B4-BE49-F238E27FC236}">
                <a16:creationId xmlns:a16="http://schemas.microsoft.com/office/drawing/2014/main" id="{5E52F98C-46EA-4436-AD96-76B7C386C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188" y="64376"/>
            <a:ext cx="800312" cy="8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09A6-7DA6-4DDA-942E-056D8D7D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56" y="203528"/>
            <a:ext cx="8596668" cy="819705"/>
          </a:xfrm>
        </p:spPr>
        <p:txBody>
          <a:bodyPr/>
          <a:lstStyle/>
          <a:p>
            <a:r>
              <a:rPr lang="sr-Cyrl-RS" dirty="0"/>
              <a:t>Додатна технологија - </a:t>
            </a:r>
            <a:r>
              <a:rPr lang="en-US" dirty="0" err="1"/>
              <a:t>JasperReports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26C01-20E6-4C02-98DB-AE7345B8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6" y="923278"/>
            <a:ext cx="8457258" cy="5797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F84A34-2E21-4BA6-AEF7-D9F57D4BB84F}"/>
              </a:ext>
            </a:extLst>
          </p:cNvPr>
          <p:cNvSpPr txBox="1"/>
          <p:nvPr/>
        </p:nvSpPr>
        <p:spPr>
          <a:xfrm>
            <a:off x="731519" y="923278"/>
            <a:ext cx="182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АРХИТЕКТУРА: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2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3BC4A-CC67-4159-829B-610F3E1703E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" r="798"/>
          <a:stretch/>
        </p:blipFill>
        <p:spPr>
          <a:xfrm>
            <a:off x="665824" y="1109709"/>
            <a:ext cx="8824405" cy="46896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DF50EA-45CE-48BF-83F5-8CF7ADC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56" y="203528"/>
            <a:ext cx="8596668" cy="819705"/>
          </a:xfrm>
        </p:spPr>
        <p:txBody>
          <a:bodyPr/>
          <a:lstStyle/>
          <a:p>
            <a:r>
              <a:rPr lang="en-US" dirty="0" err="1"/>
              <a:t>JasperReports</a:t>
            </a:r>
            <a:r>
              <a:rPr lang="en-US" dirty="0"/>
              <a:t> </a:t>
            </a:r>
            <a:r>
              <a:rPr lang="sr-Cyrl-RS" dirty="0"/>
              <a:t>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82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334" y="1930400"/>
            <a:ext cx="7467600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sr-Cyrl-RS" sz="2200" dirty="0">
                <a:solidFill>
                  <a:schemeClr val="tx2"/>
                </a:solidFill>
              </a:rPr>
              <a:t> </a:t>
            </a:r>
            <a:r>
              <a:rPr lang="sr-Cyrl-RS" sz="2500" dirty="0">
                <a:solidFill>
                  <a:schemeClr val="tx2"/>
                </a:solidFill>
              </a:rPr>
              <a:t>Изазов у фази прикупљања захтева и анализе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sr-Cyrl-RS" sz="2500" dirty="0">
                <a:solidFill>
                  <a:schemeClr val="tx2"/>
                </a:solidFill>
              </a:rPr>
              <a:t> Предност коришћених технологија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sr-Cyrl-RS" sz="2500" dirty="0">
                <a:solidFill>
                  <a:schemeClr val="tx2"/>
                </a:solidFill>
              </a:rPr>
              <a:t> Даљи развој софтверског система</a:t>
            </a:r>
            <a:endParaRPr lang="en-US" sz="2500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674642-C839-4219-BB1D-628FBEBD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709922" cy="694414"/>
          </a:xfrm>
        </p:spPr>
        <p:txBody>
          <a:bodyPr>
            <a:normAutofit fontScale="90000"/>
          </a:bodyPr>
          <a:lstStyle/>
          <a:p>
            <a:r>
              <a:rPr lang="sr-Cyrl-RS" dirty="0"/>
              <a:t>3</a:t>
            </a:r>
            <a:r>
              <a:rPr lang="en-US" dirty="0"/>
              <a:t>. </a:t>
            </a:r>
            <a:r>
              <a:rPr lang="sr-Cyrl-RS" dirty="0"/>
              <a:t>Закључак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1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0"/>
            <a:ext cx="8305800" cy="1143000"/>
          </a:xfrm>
        </p:spPr>
        <p:txBody>
          <a:bodyPr/>
          <a:lstStyle/>
          <a:p>
            <a:pPr algn="ctr"/>
            <a:r>
              <a:rPr lang="sr-Cyrl-RS" dirty="0"/>
              <a:t>Хвала на пажњи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795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2766-CBF6-404C-9A0D-740A20C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898889" cy="69441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sr-Cyrl-RS" dirty="0"/>
              <a:t>Увод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5F233B-71C9-40AF-98EB-411DF128F57A}"/>
              </a:ext>
            </a:extLst>
          </p:cNvPr>
          <p:cNvSpPr txBox="1">
            <a:spLocks/>
          </p:cNvSpPr>
          <p:nvPr/>
        </p:nvSpPr>
        <p:spPr>
          <a:xfrm>
            <a:off x="1825752" y="1981200"/>
            <a:ext cx="8503920" cy="4117848"/>
          </a:xfrm>
          <a:prstGeom prst="rect">
            <a:avLst/>
          </a:prstGeom>
        </p:spPr>
        <p:txBody>
          <a:bodyPr/>
          <a:lstStyle/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sr-Cyrl-RS" altLang="en-US" sz="2700" dirty="0">
              <a:solidFill>
                <a:srgbClr val="800000"/>
              </a:solidFill>
            </a:endParaRPr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en-GB" altLang="en-US" sz="2700" dirty="0"/>
          </a:p>
          <a:p>
            <a:pPr marL="274320" indent="-274320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en-GB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F3E5-377E-41BD-830B-C798BD6059EC}"/>
              </a:ext>
            </a:extLst>
          </p:cNvPr>
          <p:cNvSpPr/>
          <p:nvPr/>
        </p:nvSpPr>
        <p:spPr>
          <a:xfrm>
            <a:off x="779228" y="1981200"/>
            <a:ext cx="8651019" cy="354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Циљ</a:t>
            </a:r>
            <a:r>
              <a:rPr lang="sr-Cyrl-R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овог рада је </a:t>
            </a:r>
            <a:r>
              <a:rPr lang="sr-Latn-C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направити софтверски систем која ће омогућити несметан рад са свим наручиоцима продавнице мобилних телефона и њиховим наруџбама.</a:t>
            </a:r>
            <a:endParaRPr lang="sr-Cyrl-R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Предности</a:t>
            </a:r>
            <a:r>
              <a:rPr lang="en-US" sz="2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коришћена софтверског система су смањење папирологије, повећана продуктивност, лакше евидентирање, проналажење потребних информација итд.</a:t>
            </a:r>
            <a:endParaRPr lang="en-US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Коришћена</a:t>
            </a:r>
            <a:r>
              <a:rPr lang="sr-Cyrl-R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је упрошћена Ларманова метода за развој софтверског система.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C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C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2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33600" y="1600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700307-C40E-46EC-AAE7-88FC0953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609600"/>
            <a:ext cx="4562047" cy="9906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r-Cyrl-RS" dirty="0"/>
              <a:t>2.Студијски пример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984A5B-2631-40DE-A255-98B188156CC6}"/>
              </a:ext>
            </a:extLst>
          </p:cNvPr>
          <p:cNvGrpSpPr/>
          <p:nvPr/>
        </p:nvGrpSpPr>
        <p:grpSpPr>
          <a:xfrm>
            <a:off x="-2393269" y="1784866"/>
            <a:ext cx="11287130" cy="4124010"/>
            <a:chOff x="-1608958" y="1643395"/>
            <a:chExt cx="11563734" cy="4224354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F3F1D27-1EB5-44B0-8504-9C4729BD4F18}"/>
                </a:ext>
              </a:extLst>
            </p:cNvPr>
            <p:cNvSpPr/>
            <p:nvPr/>
          </p:nvSpPr>
          <p:spPr>
            <a:xfrm>
              <a:off x="-1608958" y="1643395"/>
              <a:ext cx="4224354" cy="4224354"/>
            </a:xfrm>
            <a:prstGeom prst="blockArc">
              <a:avLst>
                <a:gd name="adj1" fmla="val 18900000"/>
                <a:gd name="adj2" fmla="val 2700000"/>
                <a:gd name="adj3" fmla="val 511"/>
              </a:avLst>
            </a:prstGeom>
          </p:spPr>
          <p:style>
            <a:lnRef idx="2">
              <a:schemeClr val="accent1">
                <a:tint val="99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608E50-92AE-410A-8327-67F1BF82B137}"/>
                </a:ext>
              </a:extLst>
            </p:cNvPr>
            <p:cNvSpPr/>
            <p:nvPr/>
          </p:nvSpPr>
          <p:spPr>
            <a:xfrm>
              <a:off x="2486749" y="2635907"/>
              <a:ext cx="7468027" cy="895631"/>
            </a:xfrm>
            <a:custGeom>
              <a:avLst/>
              <a:gdLst>
                <a:gd name="connsiteX0" fmla="*/ 0 w 7468027"/>
                <a:gd name="connsiteY0" fmla="*/ 0 h 895631"/>
                <a:gd name="connsiteX1" fmla="*/ 7468027 w 7468027"/>
                <a:gd name="connsiteY1" fmla="*/ 0 h 895631"/>
                <a:gd name="connsiteX2" fmla="*/ 7468027 w 7468027"/>
                <a:gd name="connsiteY2" fmla="*/ 895631 h 895631"/>
                <a:gd name="connsiteX3" fmla="*/ 0 w 7468027"/>
                <a:gd name="connsiteY3" fmla="*/ 895631 h 895631"/>
                <a:gd name="connsiteX4" fmla="*/ 0 w 7468027"/>
                <a:gd name="connsiteY4" fmla="*/ 0 h 89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8027" h="895631">
                  <a:moveTo>
                    <a:pt x="0" y="0"/>
                  </a:moveTo>
                  <a:lnTo>
                    <a:pt x="7468027" y="0"/>
                  </a:lnTo>
                  <a:lnTo>
                    <a:pt x="7468027" y="895631"/>
                  </a:lnTo>
                  <a:lnTo>
                    <a:pt x="0" y="8956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0907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800" kern="1200" dirty="0"/>
                <a:t>Упрошћена Ларманова метода развоја софтверских система</a:t>
              </a:r>
              <a:endParaRPr lang="en-GB" sz="2800" kern="12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44670D-5E2B-495A-A184-AFCAD451B345}"/>
                </a:ext>
              </a:extLst>
            </p:cNvPr>
            <p:cNvSpPr/>
            <p:nvPr/>
          </p:nvSpPr>
          <p:spPr>
            <a:xfrm>
              <a:off x="1952706" y="2537018"/>
              <a:ext cx="1119538" cy="1119538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9DDC5-55A1-4215-A9A5-437E955ADD54}"/>
                </a:ext>
              </a:extLst>
            </p:cNvPr>
            <p:cNvSpPr/>
            <p:nvPr/>
          </p:nvSpPr>
          <p:spPr>
            <a:xfrm>
              <a:off x="2486749" y="3979604"/>
              <a:ext cx="7468027" cy="895631"/>
            </a:xfrm>
            <a:custGeom>
              <a:avLst/>
              <a:gdLst>
                <a:gd name="connsiteX0" fmla="*/ 0 w 7468027"/>
                <a:gd name="connsiteY0" fmla="*/ 0 h 895631"/>
                <a:gd name="connsiteX1" fmla="*/ 7468027 w 7468027"/>
                <a:gd name="connsiteY1" fmla="*/ 0 h 895631"/>
                <a:gd name="connsiteX2" fmla="*/ 7468027 w 7468027"/>
                <a:gd name="connsiteY2" fmla="*/ 895631 h 895631"/>
                <a:gd name="connsiteX3" fmla="*/ 0 w 7468027"/>
                <a:gd name="connsiteY3" fmla="*/ 895631 h 895631"/>
                <a:gd name="connsiteX4" fmla="*/ 0 w 7468027"/>
                <a:gd name="connsiteY4" fmla="*/ 0 h 89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8027" h="895631">
                  <a:moveTo>
                    <a:pt x="0" y="0"/>
                  </a:moveTo>
                  <a:lnTo>
                    <a:pt x="7468027" y="0"/>
                  </a:lnTo>
                  <a:lnTo>
                    <a:pt x="7468027" y="895631"/>
                  </a:lnTo>
                  <a:lnTo>
                    <a:pt x="0" y="8956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-115093"/>
                <a:satOff val="4040"/>
                <a:lumOff val="19586"/>
                <a:alphaOff val="0"/>
              </a:schemeClr>
            </a:fillRef>
            <a:effectRef idx="0">
              <a:schemeClr val="accent1">
                <a:shade val="80000"/>
                <a:hueOff val="-115093"/>
                <a:satOff val="4040"/>
                <a:lumOff val="195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0907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800" kern="1200" dirty="0"/>
                <a:t>Случај коришћења кроз фазе развоја са прегледом коришћених технологија</a:t>
              </a:r>
              <a:endParaRPr lang="en-GB" sz="2800" kern="12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6EFD05-7730-4165-8FCE-9C04A3CAAE3C}"/>
                </a:ext>
              </a:extLst>
            </p:cNvPr>
            <p:cNvSpPr/>
            <p:nvPr/>
          </p:nvSpPr>
          <p:spPr>
            <a:xfrm>
              <a:off x="1926979" y="3867650"/>
              <a:ext cx="1119538" cy="1119538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-115093"/>
                <a:satOff val="4040"/>
                <a:lumOff val="19586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9032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193C2DC-B4E4-48EA-96ED-9C1ADEC6F6A0}"/>
              </a:ext>
            </a:extLst>
          </p:cNvPr>
          <p:cNvGrpSpPr/>
          <p:nvPr/>
        </p:nvGrpSpPr>
        <p:grpSpPr>
          <a:xfrm>
            <a:off x="1717669" y="465552"/>
            <a:ext cx="7920000" cy="1080000"/>
            <a:chOff x="576307" y="447878"/>
            <a:chExt cx="7468027" cy="8956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C7C1F4-293F-4914-8585-E8BD51C9036E}"/>
                </a:ext>
              </a:extLst>
            </p:cNvPr>
            <p:cNvSpPr/>
            <p:nvPr/>
          </p:nvSpPr>
          <p:spPr>
            <a:xfrm>
              <a:off x="576307" y="447878"/>
              <a:ext cx="7468027" cy="89563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6AA5E8-DCF8-4E56-9732-40A1C78C8808}"/>
                </a:ext>
              </a:extLst>
            </p:cNvPr>
            <p:cNvSpPr txBox="1"/>
            <p:nvPr/>
          </p:nvSpPr>
          <p:spPr>
            <a:xfrm>
              <a:off x="576307" y="447878"/>
              <a:ext cx="7468027" cy="8956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0907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800" kern="1200" dirty="0"/>
                <a:t>Упрошћена Ларманова метода развоја софтверских система</a:t>
              </a:r>
              <a:endParaRPr lang="en-GB" sz="2800" kern="12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1E1F47B-DC87-4D59-9FE1-80756F3205BA}"/>
              </a:ext>
            </a:extLst>
          </p:cNvPr>
          <p:cNvSpPr/>
          <p:nvPr/>
        </p:nvSpPr>
        <p:spPr>
          <a:xfrm>
            <a:off x="642261" y="328831"/>
            <a:ext cx="1436913" cy="143691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grpSp>
        <p:nvGrpSpPr>
          <p:cNvPr id="10" name="Graphic 8" descr="Workflow">
            <a:extLst>
              <a:ext uri="{FF2B5EF4-FFF2-40B4-BE49-F238E27FC236}">
                <a16:creationId xmlns:a16="http://schemas.microsoft.com/office/drawing/2014/main" id="{805F83DF-60B5-4729-84FC-448F91472A46}"/>
              </a:ext>
            </a:extLst>
          </p:cNvPr>
          <p:cNvGrpSpPr/>
          <p:nvPr/>
        </p:nvGrpSpPr>
        <p:grpSpPr>
          <a:xfrm>
            <a:off x="900794" y="571500"/>
            <a:ext cx="900000" cy="900000"/>
            <a:chOff x="8121341" y="1035473"/>
            <a:chExt cx="651642" cy="669503"/>
          </a:xfrm>
          <a:solidFill>
            <a:srgbClr val="AD84C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09B22B-A718-4948-BEB7-C7EDBA719DC0}"/>
                </a:ext>
              </a:extLst>
            </p:cNvPr>
            <p:cNvSpPr/>
            <p:nvPr/>
          </p:nvSpPr>
          <p:spPr>
            <a:xfrm>
              <a:off x="8557928" y="1035473"/>
              <a:ext cx="215055" cy="215055"/>
            </a:xfrm>
            <a:custGeom>
              <a:avLst/>
              <a:gdLst>
                <a:gd name="connsiteX0" fmla="*/ 0 w 215055"/>
                <a:gd name="connsiteY0" fmla="*/ 107528 h 215055"/>
                <a:gd name="connsiteX1" fmla="*/ 107528 w 215055"/>
                <a:gd name="connsiteY1" fmla="*/ 215055 h 215055"/>
                <a:gd name="connsiteX2" fmla="*/ 215055 w 215055"/>
                <a:gd name="connsiteY2" fmla="*/ 107528 h 215055"/>
                <a:gd name="connsiteX3" fmla="*/ 107528 w 215055"/>
                <a:gd name="connsiteY3" fmla="*/ 0 h 215055"/>
                <a:gd name="connsiteX4" fmla="*/ 107528 w 215055"/>
                <a:gd name="connsiteY4" fmla="*/ 188119 h 215055"/>
                <a:gd name="connsiteX5" fmla="*/ 26937 w 215055"/>
                <a:gd name="connsiteY5" fmla="*/ 107528 h 215055"/>
                <a:gd name="connsiteX6" fmla="*/ 107528 w 215055"/>
                <a:gd name="connsiteY6" fmla="*/ 26937 h 215055"/>
                <a:gd name="connsiteX7" fmla="*/ 188119 w 215055"/>
                <a:gd name="connsiteY7" fmla="*/ 107528 h 21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055" h="215055">
                  <a:moveTo>
                    <a:pt x="0" y="107528"/>
                  </a:moveTo>
                  <a:lnTo>
                    <a:pt x="107528" y="215055"/>
                  </a:lnTo>
                  <a:lnTo>
                    <a:pt x="215055" y="107528"/>
                  </a:lnTo>
                  <a:lnTo>
                    <a:pt x="107528" y="0"/>
                  </a:lnTo>
                  <a:close/>
                  <a:moveTo>
                    <a:pt x="107528" y="188119"/>
                  </a:moveTo>
                  <a:lnTo>
                    <a:pt x="26937" y="107528"/>
                  </a:lnTo>
                  <a:lnTo>
                    <a:pt x="107528" y="26937"/>
                  </a:lnTo>
                  <a:lnTo>
                    <a:pt x="188119" y="107528"/>
                  </a:ln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DEF196-FF73-449D-83A5-5AE3074BB4EF}"/>
                </a:ext>
              </a:extLst>
            </p:cNvPr>
            <p:cNvSpPr/>
            <p:nvPr/>
          </p:nvSpPr>
          <p:spPr>
            <a:xfrm>
              <a:off x="8121341" y="1047751"/>
              <a:ext cx="190500" cy="190500"/>
            </a:xfrm>
            <a:custGeom>
              <a:avLst/>
              <a:gdLst>
                <a:gd name="connsiteX0" fmla="*/ 95250 w 190500"/>
                <a:gd name="connsiteY0" fmla="*/ 0 h 190500"/>
                <a:gd name="connsiteX1" fmla="*/ 0 w 190500"/>
                <a:gd name="connsiteY1" fmla="*/ 95250 h 190500"/>
                <a:gd name="connsiteX2" fmla="*/ 95250 w 190500"/>
                <a:gd name="connsiteY2" fmla="*/ 190500 h 190500"/>
                <a:gd name="connsiteX3" fmla="*/ 190500 w 190500"/>
                <a:gd name="connsiteY3" fmla="*/ 95250 h 190500"/>
                <a:gd name="connsiteX4" fmla="*/ 95250 w 190500"/>
                <a:gd name="connsiteY4" fmla="*/ 0 h 190500"/>
                <a:gd name="connsiteX5" fmla="*/ 95250 w 190500"/>
                <a:gd name="connsiteY5" fmla="*/ 171450 h 190500"/>
                <a:gd name="connsiteX6" fmla="*/ 19050 w 190500"/>
                <a:gd name="connsiteY6" fmla="*/ 95250 h 190500"/>
                <a:gd name="connsiteX7" fmla="*/ 95250 w 190500"/>
                <a:gd name="connsiteY7" fmla="*/ 19050 h 190500"/>
                <a:gd name="connsiteX8" fmla="*/ 171450 w 190500"/>
                <a:gd name="connsiteY8" fmla="*/ 95250 h 190500"/>
                <a:gd name="connsiteX9" fmla="*/ 95250 w 190500"/>
                <a:gd name="connsiteY9" fmla="*/ 1714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95250" y="0"/>
                  </a:moveTo>
                  <a:cubicBezTo>
                    <a:pt x="42645" y="0"/>
                    <a:pt x="0" y="42645"/>
                    <a:pt x="0" y="95250"/>
                  </a:cubicBezTo>
                  <a:cubicBezTo>
                    <a:pt x="0" y="147855"/>
                    <a:pt x="42645" y="190500"/>
                    <a:pt x="95250" y="190500"/>
                  </a:cubicBezTo>
                  <a:cubicBezTo>
                    <a:pt x="147855" y="190500"/>
                    <a:pt x="190500" y="147855"/>
                    <a:pt x="190500" y="95250"/>
                  </a:cubicBezTo>
                  <a:cubicBezTo>
                    <a:pt x="190442" y="42669"/>
                    <a:pt x="147831" y="58"/>
                    <a:pt x="95250" y="0"/>
                  </a:cubicBezTo>
                  <a:close/>
                  <a:moveTo>
                    <a:pt x="95250" y="171450"/>
                  </a:moveTo>
                  <a:cubicBezTo>
                    <a:pt x="53166" y="171450"/>
                    <a:pt x="19050" y="137334"/>
                    <a:pt x="19050" y="95250"/>
                  </a:cubicBezTo>
                  <a:cubicBezTo>
                    <a:pt x="19050" y="53166"/>
                    <a:pt x="53166" y="19050"/>
                    <a:pt x="95250" y="19050"/>
                  </a:cubicBezTo>
                  <a:cubicBezTo>
                    <a:pt x="137334" y="19050"/>
                    <a:pt x="171450" y="53166"/>
                    <a:pt x="171450" y="95250"/>
                  </a:cubicBezTo>
                  <a:cubicBezTo>
                    <a:pt x="171402" y="137314"/>
                    <a:pt x="137314" y="171402"/>
                    <a:pt x="95250" y="171450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8D56E34-E542-480C-9688-F420120BE06C}"/>
                </a:ext>
              </a:extLst>
            </p:cNvPr>
            <p:cNvSpPr/>
            <p:nvPr/>
          </p:nvSpPr>
          <p:spPr>
            <a:xfrm>
              <a:off x="8569017" y="1514476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190500 h 190500"/>
                <a:gd name="connsiteX2" fmla="*/ 190500 w 190500"/>
                <a:gd name="connsiteY2" fmla="*/ 95250 h 190500"/>
                <a:gd name="connsiteX3" fmla="*/ 95250 w 190500"/>
                <a:gd name="connsiteY3" fmla="*/ 0 h 190500"/>
                <a:gd name="connsiteX4" fmla="*/ 0 w 190500"/>
                <a:gd name="connsiteY4" fmla="*/ 95250 h 190500"/>
                <a:gd name="connsiteX5" fmla="*/ 95250 w 190500"/>
                <a:gd name="connsiteY5" fmla="*/ 19050 h 190500"/>
                <a:gd name="connsiteX6" fmla="*/ 171450 w 190500"/>
                <a:gd name="connsiteY6" fmla="*/ 95250 h 190500"/>
                <a:gd name="connsiteX7" fmla="*/ 95250 w 190500"/>
                <a:gd name="connsiteY7" fmla="*/ 171450 h 190500"/>
                <a:gd name="connsiteX8" fmla="*/ 19050 w 190500"/>
                <a:gd name="connsiteY8" fmla="*/ 95250 h 190500"/>
                <a:gd name="connsiteX9" fmla="*/ 95250 w 190500"/>
                <a:gd name="connsiteY9" fmla="*/ 190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147856"/>
                    <a:pt x="42644" y="190500"/>
                    <a:pt x="95250" y="190500"/>
                  </a:cubicBezTo>
                  <a:cubicBezTo>
                    <a:pt x="147856" y="190500"/>
                    <a:pt x="190500" y="147856"/>
                    <a:pt x="190500" y="95250"/>
                  </a:cubicBezTo>
                  <a:cubicBezTo>
                    <a:pt x="190500" y="42644"/>
                    <a:pt x="147856" y="0"/>
                    <a:pt x="95250" y="0"/>
                  </a:cubicBezTo>
                  <a:cubicBezTo>
                    <a:pt x="42669" y="58"/>
                    <a:pt x="58" y="42669"/>
                    <a:pt x="0" y="95250"/>
                  </a:cubicBezTo>
                  <a:close/>
                  <a:moveTo>
                    <a:pt x="95250" y="19050"/>
                  </a:moveTo>
                  <a:cubicBezTo>
                    <a:pt x="137334" y="19050"/>
                    <a:pt x="171450" y="53166"/>
                    <a:pt x="171450" y="95250"/>
                  </a:cubicBezTo>
                  <a:cubicBezTo>
                    <a:pt x="171450" y="137334"/>
                    <a:pt x="137334" y="171450"/>
                    <a:pt x="95250" y="171450"/>
                  </a:cubicBezTo>
                  <a:cubicBezTo>
                    <a:pt x="53166" y="171450"/>
                    <a:pt x="19050" y="137334"/>
                    <a:pt x="19050" y="95250"/>
                  </a:cubicBezTo>
                  <a:cubicBezTo>
                    <a:pt x="19098" y="53186"/>
                    <a:pt x="53186" y="19098"/>
                    <a:pt x="95250" y="19050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0722A4-F2DB-4BD8-84FC-A16A0363BC0B}"/>
                </a:ext>
              </a:extLst>
            </p:cNvPr>
            <p:cNvSpPr/>
            <p:nvPr/>
          </p:nvSpPr>
          <p:spPr>
            <a:xfrm>
              <a:off x="8121341" y="1514476"/>
              <a:ext cx="190500" cy="190500"/>
            </a:xfrm>
            <a:custGeom>
              <a:avLst/>
              <a:gdLst>
                <a:gd name="connsiteX0" fmla="*/ 0 w 190500"/>
                <a:gd name="connsiteY0" fmla="*/ 190500 h 190500"/>
                <a:gd name="connsiteX1" fmla="*/ 190500 w 190500"/>
                <a:gd name="connsiteY1" fmla="*/ 190500 h 190500"/>
                <a:gd name="connsiteX2" fmla="*/ 190500 w 190500"/>
                <a:gd name="connsiteY2" fmla="*/ 0 h 190500"/>
                <a:gd name="connsiteX3" fmla="*/ 0 w 190500"/>
                <a:gd name="connsiteY3" fmla="*/ 0 h 190500"/>
                <a:gd name="connsiteX4" fmla="*/ 19050 w 190500"/>
                <a:gd name="connsiteY4" fmla="*/ 19050 h 190500"/>
                <a:gd name="connsiteX5" fmla="*/ 171450 w 190500"/>
                <a:gd name="connsiteY5" fmla="*/ 19050 h 190500"/>
                <a:gd name="connsiteX6" fmla="*/ 171450 w 190500"/>
                <a:gd name="connsiteY6" fmla="*/ 171450 h 190500"/>
                <a:gd name="connsiteX7" fmla="*/ 19050 w 190500"/>
                <a:gd name="connsiteY7" fmla="*/ 1714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190500">
                  <a:moveTo>
                    <a:pt x="0" y="190500"/>
                  </a:moveTo>
                  <a:lnTo>
                    <a:pt x="190500" y="190500"/>
                  </a:lnTo>
                  <a:lnTo>
                    <a:pt x="190500" y="0"/>
                  </a:lnTo>
                  <a:lnTo>
                    <a:pt x="0" y="0"/>
                  </a:lnTo>
                  <a:close/>
                  <a:moveTo>
                    <a:pt x="19050" y="19050"/>
                  </a:moveTo>
                  <a:lnTo>
                    <a:pt x="171450" y="19050"/>
                  </a:lnTo>
                  <a:lnTo>
                    <a:pt x="171450" y="171450"/>
                  </a:lnTo>
                  <a:lnTo>
                    <a:pt x="19050" y="171450"/>
                  </a:ln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E5FD9C0-5452-4EF4-89AB-458D6348F22E}"/>
                </a:ext>
              </a:extLst>
            </p:cNvPr>
            <p:cNvSpPr/>
            <p:nvPr/>
          </p:nvSpPr>
          <p:spPr>
            <a:xfrm>
              <a:off x="8607232" y="1276351"/>
              <a:ext cx="114066" cy="219073"/>
            </a:xfrm>
            <a:custGeom>
              <a:avLst/>
              <a:gdLst>
                <a:gd name="connsiteX0" fmla="*/ 57033 w 114066"/>
                <a:gd name="connsiteY0" fmla="*/ 0 h 219073"/>
                <a:gd name="connsiteX1" fmla="*/ 47508 w 114066"/>
                <a:gd name="connsiteY1" fmla="*/ 9525 h 219073"/>
                <a:gd name="connsiteX2" fmla="*/ 47508 w 114066"/>
                <a:gd name="connsiteY2" fmla="*/ 186557 h 219073"/>
                <a:gd name="connsiteX3" fmla="*/ 16142 w 114066"/>
                <a:gd name="connsiteY3" fmla="*/ 155191 h 219073"/>
                <a:gd name="connsiteX4" fmla="*/ 2674 w 114066"/>
                <a:gd name="connsiteY4" fmla="*/ 155425 h 219073"/>
                <a:gd name="connsiteX5" fmla="*/ 2674 w 114066"/>
                <a:gd name="connsiteY5" fmla="*/ 168659 h 219073"/>
                <a:gd name="connsiteX6" fmla="*/ 50299 w 114066"/>
                <a:gd name="connsiteY6" fmla="*/ 216284 h 219073"/>
                <a:gd name="connsiteX7" fmla="*/ 63767 w 114066"/>
                <a:gd name="connsiteY7" fmla="*/ 216284 h 219073"/>
                <a:gd name="connsiteX8" fmla="*/ 111392 w 114066"/>
                <a:gd name="connsiteY8" fmla="*/ 168659 h 219073"/>
                <a:gd name="connsiteX9" fmla="*/ 111158 w 114066"/>
                <a:gd name="connsiteY9" fmla="*/ 155191 h 219073"/>
                <a:gd name="connsiteX10" fmla="*/ 97924 w 114066"/>
                <a:gd name="connsiteY10" fmla="*/ 155191 h 219073"/>
                <a:gd name="connsiteX11" fmla="*/ 66558 w 114066"/>
                <a:gd name="connsiteY11" fmla="*/ 186557 h 219073"/>
                <a:gd name="connsiteX12" fmla="*/ 66558 w 114066"/>
                <a:gd name="connsiteY12" fmla="*/ 9525 h 219073"/>
                <a:gd name="connsiteX13" fmla="*/ 57033 w 114066"/>
                <a:gd name="connsiteY13" fmla="*/ 0 h 21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066" h="219073">
                  <a:moveTo>
                    <a:pt x="57033" y="0"/>
                  </a:moveTo>
                  <a:cubicBezTo>
                    <a:pt x="51772" y="0"/>
                    <a:pt x="47508" y="4264"/>
                    <a:pt x="47508" y="9525"/>
                  </a:cubicBezTo>
                  <a:lnTo>
                    <a:pt x="47508" y="186557"/>
                  </a:lnTo>
                  <a:lnTo>
                    <a:pt x="16142" y="155191"/>
                  </a:lnTo>
                  <a:cubicBezTo>
                    <a:pt x="12358" y="151536"/>
                    <a:pt x="6329" y="151641"/>
                    <a:pt x="2674" y="155425"/>
                  </a:cubicBezTo>
                  <a:cubicBezTo>
                    <a:pt x="-891" y="159116"/>
                    <a:pt x="-891" y="164968"/>
                    <a:pt x="2674" y="168659"/>
                  </a:cubicBezTo>
                  <a:lnTo>
                    <a:pt x="50299" y="216284"/>
                  </a:lnTo>
                  <a:cubicBezTo>
                    <a:pt x="54018" y="220003"/>
                    <a:pt x="60048" y="220003"/>
                    <a:pt x="63767" y="216284"/>
                  </a:cubicBezTo>
                  <a:lnTo>
                    <a:pt x="111392" y="168659"/>
                  </a:lnTo>
                  <a:cubicBezTo>
                    <a:pt x="115047" y="164875"/>
                    <a:pt x="114942" y="158846"/>
                    <a:pt x="111158" y="155191"/>
                  </a:cubicBezTo>
                  <a:cubicBezTo>
                    <a:pt x="107467" y="151626"/>
                    <a:pt x="101615" y="151626"/>
                    <a:pt x="97924" y="155191"/>
                  </a:cubicBezTo>
                  <a:lnTo>
                    <a:pt x="66558" y="186557"/>
                  </a:lnTo>
                  <a:lnTo>
                    <a:pt x="66558" y="9525"/>
                  </a:lnTo>
                  <a:cubicBezTo>
                    <a:pt x="66558" y="4264"/>
                    <a:pt x="62294" y="0"/>
                    <a:pt x="57033" y="0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7155038-1C99-4559-9732-F993598AF51C}"/>
                </a:ext>
              </a:extLst>
            </p:cNvPr>
            <p:cNvSpPr/>
            <p:nvPr/>
          </p:nvSpPr>
          <p:spPr>
            <a:xfrm>
              <a:off x="8340416" y="1085967"/>
              <a:ext cx="200023" cy="114300"/>
            </a:xfrm>
            <a:custGeom>
              <a:avLst/>
              <a:gdLst>
                <a:gd name="connsiteX0" fmla="*/ 197234 w 200023"/>
                <a:gd name="connsiteY0" fmla="*/ 50299 h 114300"/>
                <a:gd name="connsiteX1" fmla="*/ 149609 w 200023"/>
                <a:gd name="connsiteY1" fmla="*/ 2674 h 114300"/>
                <a:gd name="connsiteX2" fmla="*/ 136141 w 200023"/>
                <a:gd name="connsiteY2" fmla="*/ 2908 h 114300"/>
                <a:gd name="connsiteX3" fmla="*/ 136141 w 200023"/>
                <a:gd name="connsiteY3" fmla="*/ 16142 h 114300"/>
                <a:gd name="connsiteX4" fmla="*/ 167507 w 200023"/>
                <a:gd name="connsiteY4" fmla="*/ 47508 h 114300"/>
                <a:gd name="connsiteX5" fmla="*/ 9525 w 200023"/>
                <a:gd name="connsiteY5" fmla="*/ 47508 h 114300"/>
                <a:gd name="connsiteX6" fmla="*/ 0 w 200023"/>
                <a:gd name="connsiteY6" fmla="*/ 57033 h 114300"/>
                <a:gd name="connsiteX7" fmla="*/ 9525 w 200023"/>
                <a:gd name="connsiteY7" fmla="*/ 66558 h 114300"/>
                <a:gd name="connsiteX8" fmla="*/ 167507 w 200023"/>
                <a:gd name="connsiteY8" fmla="*/ 66558 h 114300"/>
                <a:gd name="connsiteX9" fmla="*/ 136141 w 200023"/>
                <a:gd name="connsiteY9" fmla="*/ 97924 h 114300"/>
                <a:gd name="connsiteX10" fmla="*/ 135907 w 200023"/>
                <a:gd name="connsiteY10" fmla="*/ 111392 h 114300"/>
                <a:gd name="connsiteX11" fmla="*/ 149375 w 200023"/>
                <a:gd name="connsiteY11" fmla="*/ 111627 h 114300"/>
                <a:gd name="connsiteX12" fmla="*/ 149609 w 200023"/>
                <a:gd name="connsiteY12" fmla="*/ 111392 h 114300"/>
                <a:gd name="connsiteX13" fmla="*/ 197234 w 200023"/>
                <a:gd name="connsiteY13" fmla="*/ 63767 h 114300"/>
                <a:gd name="connsiteX14" fmla="*/ 197234 w 200023"/>
                <a:gd name="connsiteY14" fmla="*/ 5029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3" h="114300">
                  <a:moveTo>
                    <a:pt x="197234" y="50299"/>
                  </a:moveTo>
                  <a:lnTo>
                    <a:pt x="149609" y="2674"/>
                  </a:lnTo>
                  <a:cubicBezTo>
                    <a:pt x="145825" y="-981"/>
                    <a:pt x="139796" y="-876"/>
                    <a:pt x="136141" y="2908"/>
                  </a:cubicBezTo>
                  <a:cubicBezTo>
                    <a:pt x="132576" y="6599"/>
                    <a:pt x="132576" y="12451"/>
                    <a:pt x="136141" y="16142"/>
                  </a:cubicBezTo>
                  <a:lnTo>
                    <a:pt x="167507" y="47508"/>
                  </a:lnTo>
                  <a:lnTo>
                    <a:pt x="9525" y="47508"/>
                  </a:lnTo>
                  <a:cubicBezTo>
                    <a:pt x="4264" y="47508"/>
                    <a:pt x="0" y="51772"/>
                    <a:pt x="0" y="57033"/>
                  </a:cubicBezTo>
                  <a:cubicBezTo>
                    <a:pt x="0" y="62294"/>
                    <a:pt x="4264" y="66558"/>
                    <a:pt x="9525" y="66558"/>
                  </a:cubicBezTo>
                  <a:lnTo>
                    <a:pt x="167507" y="66558"/>
                  </a:lnTo>
                  <a:lnTo>
                    <a:pt x="136141" y="97924"/>
                  </a:lnTo>
                  <a:cubicBezTo>
                    <a:pt x="132357" y="101579"/>
                    <a:pt x="132252" y="107608"/>
                    <a:pt x="135907" y="111392"/>
                  </a:cubicBezTo>
                  <a:cubicBezTo>
                    <a:pt x="139561" y="115176"/>
                    <a:pt x="145592" y="115281"/>
                    <a:pt x="149375" y="111627"/>
                  </a:cubicBezTo>
                  <a:cubicBezTo>
                    <a:pt x="149455" y="111549"/>
                    <a:pt x="149533" y="111471"/>
                    <a:pt x="149609" y="111392"/>
                  </a:cubicBezTo>
                  <a:lnTo>
                    <a:pt x="197234" y="63767"/>
                  </a:lnTo>
                  <a:cubicBezTo>
                    <a:pt x="200953" y="60048"/>
                    <a:pt x="200953" y="54018"/>
                    <a:pt x="197234" y="50299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A284C1-67E3-4CF5-B51A-A82B01C84AB6}"/>
                </a:ext>
              </a:extLst>
            </p:cNvPr>
            <p:cNvSpPr/>
            <p:nvPr/>
          </p:nvSpPr>
          <p:spPr>
            <a:xfrm>
              <a:off x="8330892" y="1552458"/>
              <a:ext cx="209548" cy="114534"/>
            </a:xfrm>
            <a:custGeom>
              <a:avLst/>
              <a:gdLst>
                <a:gd name="connsiteX0" fmla="*/ 209548 w 209548"/>
                <a:gd name="connsiteY0" fmla="*/ 57267 h 114534"/>
                <a:gd name="connsiteX1" fmla="*/ 200023 w 209548"/>
                <a:gd name="connsiteY1" fmla="*/ 47742 h 114534"/>
                <a:gd name="connsiteX2" fmla="*/ 32516 w 209548"/>
                <a:gd name="connsiteY2" fmla="*/ 47742 h 114534"/>
                <a:gd name="connsiteX3" fmla="*/ 63882 w 209548"/>
                <a:gd name="connsiteY3" fmla="*/ 16377 h 114534"/>
                <a:gd name="connsiteX4" fmla="*/ 64117 w 209548"/>
                <a:gd name="connsiteY4" fmla="*/ 2908 h 114534"/>
                <a:gd name="connsiteX5" fmla="*/ 50648 w 209548"/>
                <a:gd name="connsiteY5" fmla="*/ 2674 h 114534"/>
                <a:gd name="connsiteX6" fmla="*/ 50414 w 209548"/>
                <a:gd name="connsiteY6" fmla="*/ 2908 h 114534"/>
                <a:gd name="connsiteX7" fmla="*/ 2789 w 209548"/>
                <a:gd name="connsiteY7" fmla="*/ 50533 h 114534"/>
                <a:gd name="connsiteX8" fmla="*/ 2789 w 209548"/>
                <a:gd name="connsiteY8" fmla="*/ 64002 h 114534"/>
                <a:gd name="connsiteX9" fmla="*/ 50414 w 209548"/>
                <a:gd name="connsiteY9" fmla="*/ 111627 h 114534"/>
                <a:gd name="connsiteX10" fmla="*/ 63882 w 209548"/>
                <a:gd name="connsiteY10" fmla="*/ 111861 h 114534"/>
                <a:gd name="connsiteX11" fmla="*/ 64117 w 209548"/>
                <a:gd name="connsiteY11" fmla="*/ 98393 h 114534"/>
                <a:gd name="connsiteX12" fmla="*/ 63882 w 209548"/>
                <a:gd name="connsiteY12" fmla="*/ 98158 h 114534"/>
                <a:gd name="connsiteX13" fmla="*/ 32516 w 209548"/>
                <a:gd name="connsiteY13" fmla="*/ 66792 h 114534"/>
                <a:gd name="connsiteX14" fmla="*/ 200023 w 209548"/>
                <a:gd name="connsiteY14" fmla="*/ 66792 h 114534"/>
                <a:gd name="connsiteX15" fmla="*/ 209548 w 209548"/>
                <a:gd name="connsiteY15" fmla="*/ 57267 h 11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9548" h="114534">
                  <a:moveTo>
                    <a:pt x="209548" y="57267"/>
                  </a:moveTo>
                  <a:cubicBezTo>
                    <a:pt x="209548" y="52007"/>
                    <a:pt x="205284" y="47742"/>
                    <a:pt x="200023" y="47742"/>
                  </a:cubicBezTo>
                  <a:lnTo>
                    <a:pt x="32516" y="47742"/>
                  </a:lnTo>
                  <a:lnTo>
                    <a:pt x="63882" y="16377"/>
                  </a:lnTo>
                  <a:cubicBezTo>
                    <a:pt x="67667" y="12722"/>
                    <a:pt x="67771" y="6693"/>
                    <a:pt x="64117" y="2908"/>
                  </a:cubicBezTo>
                  <a:cubicBezTo>
                    <a:pt x="60462" y="-876"/>
                    <a:pt x="54432" y="-981"/>
                    <a:pt x="50648" y="2674"/>
                  </a:cubicBezTo>
                  <a:cubicBezTo>
                    <a:pt x="50568" y="2751"/>
                    <a:pt x="50490" y="2829"/>
                    <a:pt x="50414" y="2908"/>
                  </a:cubicBezTo>
                  <a:lnTo>
                    <a:pt x="2789" y="50533"/>
                  </a:lnTo>
                  <a:cubicBezTo>
                    <a:pt x="-930" y="54253"/>
                    <a:pt x="-930" y="60282"/>
                    <a:pt x="2789" y="64002"/>
                  </a:cubicBezTo>
                  <a:lnTo>
                    <a:pt x="50414" y="111627"/>
                  </a:lnTo>
                  <a:cubicBezTo>
                    <a:pt x="54069" y="115411"/>
                    <a:pt x="60098" y="115516"/>
                    <a:pt x="63882" y="111861"/>
                  </a:cubicBezTo>
                  <a:cubicBezTo>
                    <a:pt x="67667" y="108206"/>
                    <a:pt x="67771" y="102176"/>
                    <a:pt x="64117" y="98393"/>
                  </a:cubicBezTo>
                  <a:cubicBezTo>
                    <a:pt x="64039" y="98313"/>
                    <a:pt x="63961" y="98234"/>
                    <a:pt x="63882" y="98158"/>
                  </a:cubicBezTo>
                  <a:lnTo>
                    <a:pt x="32516" y="66792"/>
                  </a:lnTo>
                  <a:lnTo>
                    <a:pt x="200023" y="66792"/>
                  </a:lnTo>
                  <a:cubicBezTo>
                    <a:pt x="205284" y="66792"/>
                    <a:pt x="209548" y="62528"/>
                    <a:pt x="209548" y="57267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175DD589-866B-463A-9660-1725B0E82D1B}"/>
              </a:ext>
            </a:extLst>
          </p:cNvPr>
          <p:cNvSpPr/>
          <p:nvPr/>
        </p:nvSpPr>
        <p:spPr>
          <a:xfrm>
            <a:off x="462060" y="2109647"/>
            <a:ext cx="2160000" cy="14400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81BBFC6-1746-47A4-A8BF-FEE6B279C203}"/>
              </a:ext>
            </a:extLst>
          </p:cNvPr>
          <p:cNvSpPr/>
          <p:nvPr/>
        </p:nvSpPr>
        <p:spPr>
          <a:xfrm>
            <a:off x="2808176" y="2115033"/>
            <a:ext cx="2160000" cy="144000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EAB6267-508F-4B1B-8472-0B48B62EA1F3}"/>
              </a:ext>
            </a:extLst>
          </p:cNvPr>
          <p:cNvSpPr/>
          <p:nvPr/>
        </p:nvSpPr>
        <p:spPr>
          <a:xfrm>
            <a:off x="5185302" y="2109647"/>
            <a:ext cx="2160000" cy="14400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FD025D0-C7F1-4F3E-8C7E-60E24714E694}"/>
              </a:ext>
            </a:extLst>
          </p:cNvPr>
          <p:cNvSpPr/>
          <p:nvPr/>
        </p:nvSpPr>
        <p:spPr>
          <a:xfrm>
            <a:off x="7443095" y="2150402"/>
            <a:ext cx="2160000" cy="144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C56C0E30-8EC8-4F5C-BC32-5AB0F1A88DBE}"/>
              </a:ext>
            </a:extLst>
          </p:cNvPr>
          <p:cNvSpPr/>
          <p:nvPr/>
        </p:nvSpPr>
        <p:spPr>
          <a:xfrm>
            <a:off x="9818048" y="2109647"/>
            <a:ext cx="2160000" cy="144000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A67BF6-EF4C-4C75-A268-CE20F2C46503}"/>
              </a:ext>
            </a:extLst>
          </p:cNvPr>
          <p:cNvCxnSpPr>
            <a:cxnSpLocks/>
          </p:cNvCxnSpPr>
          <p:nvPr/>
        </p:nvCxnSpPr>
        <p:spPr>
          <a:xfrm>
            <a:off x="492336" y="3755567"/>
            <a:ext cx="0" cy="2775862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44764-7BCE-450B-A3EF-09992BD1A8D6}"/>
              </a:ext>
            </a:extLst>
          </p:cNvPr>
          <p:cNvCxnSpPr>
            <a:cxnSpLocks/>
          </p:cNvCxnSpPr>
          <p:nvPr/>
        </p:nvCxnSpPr>
        <p:spPr>
          <a:xfrm>
            <a:off x="2936774" y="4032474"/>
            <a:ext cx="11981" cy="1023227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75F0E3-2FC0-4E41-A279-35463F85B2CA}"/>
              </a:ext>
            </a:extLst>
          </p:cNvPr>
          <p:cNvCxnSpPr>
            <a:cxnSpLocks/>
          </p:cNvCxnSpPr>
          <p:nvPr/>
        </p:nvCxnSpPr>
        <p:spPr>
          <a:xfrm>
            <a:off x="5218053" y="3999822"/>
            <a:ext cx="0" cy="1796141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6ADC60-8372-4A2F-BB20-537D42A7C183}"/>
              </a:ext>
            </a:extLst>
          </p:cNvPr>
          <p:cNvCxnSpPr>
            <a:cxnSpLocks/>
          </p:cNvCxnSpPr>
          <p:nvPr/>
        </p:nvCxnSpPr>
        <p:spPr>
          <a:xfrm>
            <a:off x="7443096" y="3999820"/>
            <a:ext cx="0" cy="844495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7CB478-E7B5-4E51-9F1B-EC8C03C28789}"/>
              </a:ext>
            </a:extLst>
          </p:cNvPr>
          <p:cNvCxnSpPr>
            <a:cxnSpLocks/>
          </p:cNvCxnSpPr>
          <p:nvPr/>
        </p:nvCxnSpPr>
        <p:spPr>
          <a:xfrm>
            <a:off x="9899516" y="3999820"/>
            <a:ext cx="0" cy="172165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7AF1494-8811-42A8-A45D-F21CE553B6BD}"/>
              </a:ext>
            </a:extLst>
          </p:cNvPr>
          <p:cNvSpPr/>
          <p:nvPr/>
        </p:nvSpPr>
        <p:spPr>
          <a:xfrm>
            <a:off x="1183931" y="2361864"/>
            <a:ext cx="972000" cy="9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4F6672-B30A-42FA-BEF0-43BB41959F40}"/>
              </a:ext>
            </a:extLst>
          </p:cNvPr>
          <p:cNvSpPr/>
          <p:nvPr/>
        </p:nvSpPr>
        <p:spPr>
          <a:xfrm>
            <a:off x="3617284" y="2327812"/>
            <a:ext cx="972000" cy="9720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B5569E-5D37-47CE-85F7-4BDACFFAABD9}"/>
              </a:ext>
            </a:extLst>
          </p:cNvPr>
          <p:cNvSpPr/>
          <p:nvPr/>
        </p:nvSpPr>
        <p:spPr>
          <a:xfrm>
            <a:off x="5980985" y="2326383"/>
            <a:ext cx="972000" cy="9720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64D514-63C4-48D2-A9B1-EA9C222B3751}"/>
              </a:ext>
            </a:extLst>
          </p:cNvPr>
          <p:cNvSpPr/>
          <p:nvPr/>
        </p:nvSpPr>
        <p:spPr>
          <a:xfrm>
            <a:off x="8366462" y="2414114"/>
            <a:ext cx="972000" cy="9720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B284E6-2E07-4F1C-995D-7E61ADA829ED}"/>
              </a:ext>
            </a:extLst>
          </p:cNvPr>
          <p:cNvSpPr/>
          <p:nvPr/>
        </p:nvSpPr>
        <p:spPr>
          <a:xfrm>
            <a:off x="10757940" y="2340849"/>
            <a:ext cx="972000" cy="9720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Graphic 32" descr="List">
            <a:extLst>
              <a:ext uri="{FF2B5EF4-FFF2-40B4-BE49-F238E27FC236}">
                <a16:creationId xmlns:a16="http://schemas.microsoft.com/office/drawing/2014/main" id="{615CC2B5-250F-4533-BE26-5D7D059D5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08" y="2409142"/>
            <a:ext cx="864000" cy="864000"/>
          </a:xfrm>
          <a:prstGeom prst="rect">
            <a:avLst/>
          </a:prstGeom>
        </p:spPr>
      </p:pic>
      <p:pic>
        <p:nvPicPr>
          <p:cNvPr id="34" name="Graphic 33" descr="Research">
            <a:extLst>
              <a:ext uri="{FF2B5EF4-FFF2-40B4-BE49-F238E27FC236}">
                <a16:creationId xmlns:a16="http://schemas.microsoft.com/office/drawing/2014/main" id="{55B123D0-C18E-494A-B522-F36DC1D0A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6084" y="2320993"/>
            <a:ext cx="864000" cy="864000"/>
          </a:xfrm>
          <a:prstGeom prst="rect">
            <a:avLst/>
          </a:prstGeom>
        </p:spPr>
      </p:pic>
      <p:pic>
        <p:nvPicPr>
          <p:cNvPr id="35" name="Graphic 34" descr="Blueprint">
            <a:extLst>
              <a:ext uri="{FF2B5EF4-FFF2-40B4-BE49-F238E27FC236}">
                <a16:creationId xmlns:a16="http://schemas.microsoft.com/office/drawing/2014/main" id="{267DDC63-6B16-41FE-8CF4-DAB58CE87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971" y="2354993"/>
            <a:ext cx="864000" cy="864000"/>
          </a:xfrm>
          <a:prstGeom prst="rect">
            <a:avLst/>
          </a:prstGeom>
        </p:spPr>
      </p:pic>
      <p:pic>
        <p:nvPicPr>
          <p:cNvPr id="36" name="Graphic 35" descr="Ui Ux">
            <a:extLst>
              <a:ext uri="{FF2B5EF4-FFF2-40B4-BE49-F238E27FC236}">
                <a16:creationId xmlns:a16="http://schemas.microsoft.com/office/drawing/2014/main" id="{0D942785-ABE5-44B5-9D6B-21F264747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5262" y="2508245"/>
            <a:ext cx="864000" cy="864000"/>
          </a:xfrm>
          <a:prstGeom prst="rect">
            <a:avLst/>
          </a:prstGeom>
        </p:spPr>
      </p:pic>
      <p:pic>
        <p:nvPicPr>
          <p:cNvPr id="37" name="Graphic 36" descr="Clipboard Mixed">
            <a:extLst>
              <a:ext uri="{FF2B5EF4-FFF2-40B4-BE49-F238E27FC236}">
                <a16:creationId xmlns:a16="http://schemas.microsoft.com/office/drawing/2014/main" id="{604BA174-DE45-4EA3-8E09-C5711A0A5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6740" y="2333878"/>
            <a:ext cx="864000" cy="86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62B7AE-F601-479E-95C2-155C2F45EB88}"/>
              </a:ext>
            </a:extLst>
          </p:cNvPr>
          <p:cNvSpPr txBox="1"/>
          <p:nvPr/>
        </p:nvSpPr>
        <p:spPr>
          <a:xfrm>
            <a:off x="506050" y="4844315"/>
            <a:ext cx="2290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000" b="1" dirty="0">
                <a:solidFill>
                  <a:schemeClr val="accent1">
                    <a:lumMod val="50000"/>
                  </a:schemeClr>
                </a:solidFill>
              </a:rPr>
              <a:t>ПРИКУПЉАЊЕ ЗАХТЕВА ОД КОРИСНИКА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-Вербални опис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-Модел случајева коришћења</a:t>
            </a:r>
            <a:endParaRPr lang="en-GB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681F5A-FDE2-4721-99C2-D7A885E8CFD0}"/>
              </a:ext>
            </a:extLst>
          </p:cNvPr>
          <p:cNvSpPr txBox="1"/>
          <p:nvPr/>
        </p:nvSpPr>
        <p:spPr>
          <a:xfrm>
            <a:off x="2927163" y="4163149"/>
            <a:ext cx="21787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000" b="1" dirty="0">
                <a:solidFill>
                  <a:schemeClr val="accent1">
                    <a:lumMod val="50000"/>
                  </a:schemeClr>
                </a:solidFill>
              </a:rPr>
              <a:t>АНАЛИЗА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-Понашање система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-Структура система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CAFBA9-5CE3-482A-BBD7-31ABF972B3B2}"/>
              </a:ext>
            </a:extLst>
          </p:cNvPr>
          <p:cNvSpPr txBox="1"/>
          <p:nvPr/>
        </p:nvSpPr>
        <p:spPr>
          <a:xfrm>
            <a:off x="5170594" y="4522273"/>
            <a:ext cx="24003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000" b="1" dirty="0">
                <a:solidFill>
                  <a:schemeClr val="accent1">
                    <a:lumMod val="50000"/>
                  </a:schemeClr>
                </a:solidFill>
              </a:rPr>
              <a:t>ПРОЈЕКТОВАЊЕ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Кориснички интерфејс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-Апликациона логика</a:t>
            </a:r>
          </a:p>
          <a:p>
            <a:r>
              <a:rPr lang="sr-Cyrl-RS" sz="1600" b="1" dirty="0">
                <a:solidFill>
                  <a:schemeClr val="accent1">
                    <a:lumMod val="50000"/>
                  </a:schemeClr>
                </a:solidFill>
              </a:rPr>
              <a:t>-Складиште података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EF69A3-1A73-4D33-9055-D740A7A77227}"/>
              </a:ext>
            </a:extLst>
          </p:cNvPr>
          <p:cNvSpPr txBox="1"/>
          <p:nvPr/>
        </p:nvSpPr>
        <p:spPr>
          <a:xfrm>
            <a:off x="7397648" y="3965982"/>
            <a:ext cx="2571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000" b="1" dirty="0">
                <a:solidFill>
                  <a:schemeClr val="accent1">
                    <a:lumMod val="50000"/>
                  </a:schemeClr>
                </a:solidFill>
              </a:rPr>
              <a:t>ИМПЛЕМЕНТАЦИЈА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28D4C3-149B-4162-8CF1-0E608FD72890}"/>
              </a:ext>
            </a:extLst>
          </p:cNvPr>
          <p:cNvSpPr txBox="1"/>
          <p:nvPr/>
        </p:nvSpPr>
        <p:spPr>
          <a:xfrm>
            <a:off x="9851807" y="4436370"/>
            <a:ext cx="2290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000" b="1" dirty="0">
                <a:solidFill>
                  <a:schemeClr val="accent1">
                    <a:lumMod val="50000"/>
                  </a:schemeClr>
                </a:solidFill>
              </a:rPr>
              <a:t>ТЕСТИРАЊЕ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8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E074A7F-4E14-4EA8-BEA7-5C8A42E0D9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4568940" y="1422036"/>
            <a:ext cx="4067533" cy="1440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BDD0BFC-DE1D-425F-BA01-5AD15A690259}"/>
              </a:ext>
            </a:extLst>
          </p:cNvPr>
          <p:cNvSpPr txBox="1"/>
          <p:nvPr/>
        </p:nvSpPr>
        <p:spPr>
          <a:xfrm>
            <a:off x="217131" y="3265722"/>
            <a:ext cx="9694312" cy="3785652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sr-Latn-CS" sz="2000" dirty="0">
                <a:latin typeface="Calibri" panose="020F0502020204030204" pitchFamily="34" charset="0"/>
                <a:cs typeface="Calibri" panose="020F0502020204030204" pitchFamily="34" charset="0"/>
              </a:rPr>
              <a:t>Системом управља корисник (продавац). Да би могао да користи могућности које му систем пружа, потребно је да буде пријављен на систем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Cyrl-RS" sz="2000" dirty="0">
                <a:latin typeface="Calibri" panose="020F0502020204030204" pitchFamily="34" charset="0"/>
                <a:cs typeface="Calibri" panose="020F0502020204030204" pitchFamily="34" charset="0"/>
              </a:rPr>
              <a:t>помоћу корисничког имена и шифре.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sr-Latn-CS" sz="2000" dirty="0">
                <a:latin typeface="Calibri" panose="020F0502020204030204" pitchFamily="34" charset="0"/>
                <a:cs typeface="Calibri" panose="020F0502020204030204" pitchFamily="34" charset="0"/>
              </a:rPr>
              <a:t>Апликација треба да води евиденцију о свим </a:t>
            </a:r>
            <a:r>
              <a:rPr lang="sr-Latn-CS" sz="2000">
                <a:latin typeface="Calibri" panose="020F0502020204030204" pitchFamily="34" charset="0"/>
                <a:cs typeface="Calibri" panose="020F0502020204030204" pitchFamily="34" charset="0"/>
              </a:rPr>
              <a:t>наручиоцима продавнице </a:t>
            </a:r>
            <a:r>
              <a:rPr lang="sr-Latn-CS" sz="2000" dirty="0">
                <a:latin typeface="Calibri" panose="020F0502020204030204" pitchFamily="34" charset="0"/>
                <a:cs typeface="Calibri" panose="020F0502020204030204" pitchFamily="34" charset="0"/>
              </a:rPr>
              <a:t>мобилних телефона, да омогући њихову претрагу и преглед података о њима, али и да омогући унос нових, као и њихову измену. Такође апликација треба да омогући унос нових производа, измену и брисање постојаћих.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sr-Latn-CS" sz="2000" dirty="0">
                <a:latin typeface="Calibri" panose="020F0502020204030204" pitchFamily="34" charset="0"/>
                <a:cs typeface="Calibri" panose="020F0502020204030204" pitchFamily="34" charset="0"/>
              </a:rPr>
              <a:t>Апликација треба да омогући и рад са наруџбама које се односе на: уношење нових наруџби, приликом чега треба срачунати укупну цену наруџбе на основу задатих ставки. Треба омогућити и претрагу и преглед података о наруџбама, као и брисање изабране наруџбе.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sr-Cyrl-R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0031ED-F067-4E0F-9685-07F116C4AA47}"/>
              </a:ext>
            </a:extLst>
          </p:cNvPr>
          <p:cNvSpPr/>
          <p:nvPr/>
        </p:nvSpPr>
        <p:spPr>
          <a:xfrm>
            <a:off x="1793837" y="1422036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400" b="1" dirty="0">
                <a:solidFill>
                  <a:schemeClr val="accent1">
                    <a:lumMod val="50000"/>
                  </a:schemeClr>
                </a:solidFill>
              </a:rPr>
              <a:t>ВЕРБАЛНИ ОПИС</a:t>
            </a:r>
            <a:endParaRPr lang="en-GB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3" name="Graphic 72" descr="Document">
            <a:extLst>
              <a:ext uri="{FF2B5EF4-FFF2-40B4-BE49-F238E27FC236}">
                <a16:creationId xmlns:a16="http://schemas.microsoft.com/office/drawing/2014/main" id="{6F8D2113-3530-4D1A-A8B6-A5DF38C71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1129" y="1536620"/>
            <a:ext cx="605416" cy="60541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68687C-F99E-4047-BA72-0ECB7810A099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A4D53-8393-4410-9549-717C4447BE29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825B2-DB2F-4138-8F43-C0FB3913166E}"/>
              </a:ext>
            </a:extLst>
          </p:cNvPr>
          <p:cNvSpPr txBox="1"/>
          <p:nvPr/>
        </p:nvSpPr>
        <p:spPr>
          <a:xfrm>
            <a:off x="2112658" y="830135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ПРИКУПЉАЊЕ ЗАХТЕВА ОД КОРИСНИКА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BDA663-C5C9-405C-878A-C1DDA5ACCA5C}"/>
              </a:ext>
            </a:extLst>
          </p:cNvPr>
          <p:cNvCxnSpPr>
            <a:cxnSpLocks/>
          </p:cNvCxnSpPr>
          <p:nvPr/>
        </p:nvCxnSpPr>
        <p:spPr>
          <a:xfrm>
            <a:off x="899064" y="1291800"/>
            <a:ext cx="8904186" cy="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lipboard">
            <a:extLst>
              <a:ext uri="{FF2B5EF4-FFF2-40B4-BE49-F238E27FC236}">
                <a16:creationId xmlns:a16="http://schemas.microsoft.com/office/drawing/2014/main" id="{1B374634-790B-48EA-A5C6-9D9485A5F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3B3F99-CF2A-4F68-8ABF-D6DD26DFB4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76678" y="1396762"/>
            <a:ext cx="1475360" cy="147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634D6-2945-45E2-B6F1-38E37CAFC5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475764" y="1428203"/>
            <a:ext cx="1440000" cy="1440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12C9AF-1695-4B12-A7D3-8A808B8260E9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A72732-B48D-49CD-B5A5-9F817381F526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E9D3CC-EE93-48FD-89A8-75D8831B4587}"/>
              </a:ext>
            </a:extLst>
          </p:cNvPr>
          <p:cNvSpPr txBox="1"/>
          <p:nvPr/>
        </p:nvSpPr>
        <p:spPr>
          <a:xfrm>
            <a:off x="2112658" y="830135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ПРИКУПЉАЊЕ ЗАХТЕВА ОД КОРИСНИКА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5D93A0-782E-496A-BB44-BFCCC203C4C9}"/>
              </a:ext>
            </a:extLst>
          </p:cNvPr>
          <p:cNvCxnSpPr>
            <a:cxnSpLocks/>
          </p:cNvCxnSpPr>
          <p:nvPr/>
        </p:nvCxnSpPr>
        <p:spPr>
          <a:xfrm>
            <a:off x="899064" y="1291800"/>
            <a:ext cx="8904186" cy="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3F942B-C268-422F-AE9D-67AED679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472" y="1402469"/>
            <a:ext cx="1440000" cy="1440000"/>
          </a:xfrm>
          <a:prstGeom prst="rect">
            <a:avLst/>
          </a:prstGeom>
        </p:spPr>
      </p:pic>
      <p:pic>
        <p:nvPicPr>
          <p:cNvPr id="2" name="Graphic 1" descr="Clipboard">
            <a:extLst>
              <a:ext uri="{FF2B5EF4-FFF2-40B4-BE49-F238E27FC236}">
                <a16:creationId xmlns:a16="http://schemas.microsoft.com/office/drawing/2014/main" id="{30F7C48A-B8CD-4836-B200-9A932937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EF7F2-81DB-4673-9111-93536815D1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7424" r="5806" b="7309"/>
          <a:stretch/>
        </p:blipFill>
        <p:spPr>
          <a:xfrm>
            <a:off x="2714558" y="3039672"/>
            <a:ext cx="4927827" cy="38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D4DF2-AB88-4C82-A176-00D26A707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6054"/>
          <a:stretch/>
        </p:blipFill>
        <p:spPr>
          <a:xfrm>
            <a:off x="4615458" y="1484873"/>
            <a:ext cx="1444030" cy="1440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1F2B69-9DBD-42F3-AECB-7F7656F10247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B757F0-84C9-4551-BF17-3468110C2389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DC958-50B7-4BEE-B578-D7F9B8D3BAA2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ПРИКУПЉАЊЕ ЗАХТЕВА ОД КОРИСНИКА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B281F6-0591-4423-B8D4-402C2C8EE5D4}"/>
              </a:ext>
            </a:extLst>
          </p:cNvPr>
          <p:cNvCxnSpPr>
            <a:cxnSpLocks/>
          </p:cNvCxnSpPr>
          <p:nvPr/>
        </p:nvCxnSpPr>
        <p:spPr>
          <a:xfrm>
            <a:off x="1091543" y="1366266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111A217-01A9-44E4-A34D-10ED38CE627E}"/>
              </a:ext>
            </a:extLst>
          </p:cNvPr>
          <p:cNvSpPr/>
          <p:nvPr/>
        </p:nvSpPr>
        <p:spPr>
          <a:xfrm>
            <a:off x="7576543" y="1484873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ПРИМЕР СЛУЧАЈА КОРИШЋЕЊА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" name="Graphic 50" descr="User network">
            <a:extLst>
              <a:ext uri="{FF2B5EF4-FFF2-40B4-BE49-F238E27FC236}">
                <a16:creationId xmlns:a16="http://schemas.microsoft.com/office/drawing/2014/main" id="{AD68B686-17B9-4D08-AA61-0B723381C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6974" y="1557451"/>
            <a:ext cx="679137" cy="67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158D7-FA4B-4A46-A159-C3178DFD8F31}"/>
              </a:ext>
            </a:extLst>
          </p:cNvPr>
          <p:cNvSpPr txBox="1"/>
          <p:nvPr/>
        </p:nvSpPr>
        <p:spPr>
          <a:xfrm>
            <a:off x="618283" y="2890119"/>
            <a:ext cx="8462107" cy="4093428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numCol="1" rtlCol="0">
            <a:spAutoFit/>
          </a:bodyPr>
          <a:lstStyle/>
          <a:p>
            <a:r>
              <a:rPr lang="en-US" sz="1300" b="1" dirty="0" err="1"/>
              <a:t>Назив</a:t>
            </a:r>
            <a:r>
              <a:rPr lang="en-US" sz="1300" b="1" dirty="0"/>
              <a:t> СК</a:t>
            </a:r>
            <a:endParaRPr lang="en-US" sz="1300" dirty="0"/>
          </a:p>
          <a:p>
            <a:r>
              <a:rPr lang="en-US" sz="1300" dirty="0" err="1"/>
              <a:t>Унос</a:t>
            </a:r>
            <a:r>
              <a:rPr lang="en-US" sz="1300" dirty="0"/>
              <a:t> </a:t>
            </a:r>
            <a:r>
              <a:rPr lang="en-US" sz="1300" dirty="0" err="1"/>
              <a:t>производа</a:t>
            </a:r>
            <a:endParaRPr lang="en-US" sz="1300" dirty="0"/>
          </a:p>
          <a:p>
            <a:r>
              <a:rPr lang="en-US" sz="1300" b="1" dirty="0" err="1"/>
              <a:t>Актори</a:t>
            </a:r>
            <a:r>
              <a:rPr lang="en-US" sz="1300" b="1" dirty="0"/>
              <a:t> СК</a:t>
            </a:r>
            <a:endParaRPr lang="en-US" sz="1300" dirty="0"/>
          </a:p>
          <a:p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endParaRPr lang="en-US" sz="1300" dirty="0">
              <a:solidFill>
                <a:srgbClr val="FF0000"/>
              </a:solidFill>
            </a:endParaRPr>
          </a:p>
          <a:p>
            <a:r>
              <a:rPr lang="en-US" sz="1300" b="1" dirty="0" err="1"/>
              <a:t>Учесници</a:t>
            </a:r>
            <a:r>
              <a:rPr lang="en-US" sz="1300" b="1" dirty="0"/>
              <a:t> СК</a:t>
            </a:r>
            <a:endParaRPr lang="en-US" sz="1300" dirty="0"/>
          </a:p>
          <a:p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r>
              <a:rPr lang="en-US" sz="1300" b="1" dirty="0"/>
              <a:t> </a:t>
            </a:r>
            <a:r>
              <a:rPr lang="en-US" sz="1300" dirty="0"/>
              <a:t>и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(</a:t>
            </a:r>
            <a:r>
              <a:rPr lang="en-US" sz="1300" dirty="0" err="1"/>
              <a:t>програм</a:t>
            </a:r>
            <a:r>
              <a:rPr lang="en-US" sz="1300" dirty="0"/>
              <a:t>)</a:t>
            </a:r>
          </a:p>
          <a:p>
            <a:r>
              <a:rPr lang="en-US" sz="1300" b="1" dirty="0" err="1"/>
              <a:t>Предуслов</a:t>
            </a:r>
            <a:r>
              <a:rPr lang="en-US" sz="1300" b="1" dirty="0"/>
              <a:t>: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је</a:t>
            </a:r>
            <a:r>
              <a:rPr lang="en-US" sz="1300" dirty="0"/>
              <a:t> </a:t>
            </a:r>
            <a:r>
              <a:rPr lang="en-US" sz="1300" dirty="0" err="1"/>
              <a:t>укључен</a:t>
            </a:r>
            <a:r>
              <a:rPr lang="en-US" sz="1300" dirty="0"/>
              <a:t> и </a:t>
            </a:r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r>
              <a:rPr lang="en-US" sz="1300" b="1" dirty="0"/>
              <a:t> </a:t>
            </a:r>
            <a:r>
              <a:rPr lang="en-US" sz="1300" dirty="0" err="1"/>
              <a:t>је</a:t>
            </a:r>
            <a:r>
              <a:rPr lang="en-US" sz="1300" dirty="0"/>
              <a:t> </a:t>
            </a:r>
            <a:r>
              <a:rPr lang="en-US" sz="1300" dirty="0" err="1"/>
              <a:t>улогован</a:t>
            </a:r>
            <a:r>
              <a:rPr lang="en-US" sz="1300" dirty="0"/>
              <a:t> </a:t>
            </a:r>
            <a:r>
              <a:rPr lang="en-US" sz="1300" dirty="0" err="1"/>
              <a:t>под</a:t>
            </a:r>
            <a:r>
              <a:rPr lang="en-US" sz="1300" dirty="0"/>
              <a:t> </a:t>
            </a:r>
            <a:r>
              <a:rPr lang="en-US" sz="1300" dirty="0" err="1"/>
              <a:t>својом</a:t>
            </a:r>
            <a:r>
              <a:rPr lang="en-US" sz="1300" dirty="0"/>
              <a:t> </a:t>
            </a:r>
            <a:r>
              <a:rPr lang="en-US" sz="1300" dirty="0" err="1"/>
              <a:t>шифром</a:t>
            </a:r>
            <a:r>
              <a:rPr lang="en-US" sz="1300" dirty="0"/>
              <a:t>.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приказује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00B0F0"/>
                </a:solidFill>
              </a:rPr>
              <a:t>форму</a:t>
            </a:r>
            <a:r>
              <a:rPr lang="en-US" sz="1300" dirty="0"/>
              <a:t> </a:t>
            </a:r>
            <a:r>
              <a:rPr lang="en-US" sz="1300" dirty="0" err="1"/>
              <a:t>за</a:t>
            </a:r>
            <a:r>
              <a:rPr lang="en-US" sz="1300" dirty="0"/>
              <a:t> </a:t>
            </a:r>
            <a:r>
              <a:rPr lang="en-US" sz="1300" dirty="0" err="1"/>
              <a:t>рад</a:t>
            </a:r>
            <a:r>
              <a:rPr lang="en-US" sz="1300" dirty="0"/>
              <a:t> </a:t>
            </a:r>
            <a:r>
              <a:rPr lang="en-US" sz="1300" dirty="0" err="1"/>
              <a:t>са</a:t>
            </a:r>
            <a:r>
              <a:rPr lang="en-US" sz="1300" dirty="0"/>
              <a:t> </a:t>
            </a:r>
            <a:r>
              <a:rPr lang="en-US" sz="1300" dirty="0" err="1"/>
              <a:t>производом</a:t>
            </a:r>
            <a:r>
              <a:rPr lang="en-US" sz="1300" dirty="0"/>
              <a:t>. </a:t>
            </a:r>
            <a:r>
              <a:rPr lang="en-US" sz="1300" dirty="0" err="1"/>
              <a:t>Учитана</a:t>
            </a:r>
            <a:r>
              <a:rPr lang="en-US" sz="1300" dirty="0"/>
              <a:t> </a:t>
            </a:r>
            <a:r>
              <a:rPr lang="en-US" sz="1300" dirty="0" err="1"/>
              <a:t>је</a:t>
            </a:r>
            <a:r>
              <a:rPr lang="en-US" sz="1300" dirty="0"/>
              <a:t> </a:t>
            </a:r>
            <a:r>
              <a:rPr lang="en-US" sz="1300" dirty="0" err="1"/>
              <a:t>листа</a:t>
            </a:r>
            <a:r>
              <a:rPr lang="en-US" sz="1300" dirty="0"/>
              <a:t> </a:t>
            </a:r>
            <a:r>
              <a:rPr lang="en-US" sz="1300" dirty="0" err="1"/>
              <a:t>произвођача</a:t>
            </a:r>
            <a:r>
              <a:rPr lang="en-US" sz="1300" dirty="0"/>
              <a:t> и </a:t>
            </a:r>
            <a:r>
              <a:rPr lang="en-US" sz="1300" dirty="0" err="1"/>
              <a:t>листа</a:t>
            </a:r>
            <a:r>
              <a:rPr lang="en-US" sz="1300" dirty="0"/>
              <a:t> </a:t>
            </a:r>
            <a:r>
              <a:rPr lang="en-US" sz="1300" dirty="0" err="1"/>
              <a:t>врста</a:t>
            </a:r>
            <a:r>
              <a:rPr lang="en-US" sz="1300" dirty="0"/>
              <a:t>.</a:t>
            </a:r>
          </a:p>
          <a:p>
            <a:endParaRPr lang="en-US" sz="1300" b="1" dirty="0"/>
          </a:p>
          <a:p>
            <a:r>
              <a:rPr lang="en-US" sz="1300" b="1" dirty="0" err="1"/>
              <a:t>Основни</a:t>
            </a:r>
            <a:r>
              <a:rPr lang="en-US" sz="1300" b="1" dirty="0"/>
              <a:t> </a:t>
            </a:r>
            <a:r>
              <a:rPr lang="en-US" sz="1300" b="1" dirty="0" err="1"/>
              <a:t>сценарио</a:t>
            </a:r>
            <a:r>
              <a:rPr lang="en-US" sz="1300" b="1" dirty="0"/>
              <a:t> СК </a:t>
            </a:r>
            <a:endParaRPr lang="en-US" sz="1300" dirty="0"/>
          </a:p>
          <a:p>
            <a:r>
              <a:rPr lang="en-US" sz="1300" dirty="0"/>
              <a:t>1. </a:t>
            </a:r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r>
              <a:rPr lang="en-US" sz="1300" b="1" dirty="0"/>
              <a:t> </a:t>
            </a:r>
            <a:r>
              <a:rPr lang="en-US" sz="1300" dirty="0" err="1"/>
              <a:t>уноси</a:t>
            </a:r>
            <a:r>
              <a:rPr lang="en-US" sz="1300" dirty="0"/>
              <a:t> </a:t>
            </a:r>
            <a:r>
              <a:rPr lang="en-US" sz="1300" dirty="0" err="1"/>
              <a:t>податке</a:t>
            </a:r>
            <a:r>
              <a:rPr lang="en-US" sz="1300" dirty="0"/>
              <a:t> о </a:t>
            </a:r>
            <a:r>
              <a:rPr lang="en-US" sz="1300" dirty="0" err="1"/>
              <a:t>производу</a:t>
            </a:r>
            <a:r>
              <a:rPr lang="en-US" sz="1300" dirty="0"/>
              <a:t>. (АПУСО)</a:t>
            </a:r>
          </a:p>
          <a:p>
            <a:r>
              <a:rPr lang="en-US" sz="1300" dirty="0"/>
              <a:t>2. </a:t>
            </a:r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r>
              <a:rPr lang="en-US" sz="1300" b="1" dirty="0"/>
              <a:t> </a:t>
            </a:r>
            <a:r>
              <a:rPr lang="en-US" sz="1300" dirty="0" err="1"/>
              <a:t>контролише</a:t>
            </a:r>
            <a:r>
              <a:rPr lang="en-US" sz="1300" dirty="0"/>
              <a:t> </a:t>
            </a:r>
            <a:r>
              <a:rPr lang="en-US" sz="1300" dirty="0" err="1"/>
              <a:t>да</a:t>
            </a:r>
            <a:r>
              <a:rPr lang="en-US" sz="1300" dirty="0"/>
              <a:t> </a:t>
            </a:r>
            <a:r>
              <a:rPr lang="en-US" sz="1300" dirty="0" err="1"/>
              <a:t>ли</a:t>
            </a:r>
            <a:r>
              <a:rPr lang="en-US" sz="1300" dirty="0"/>
              <a:t> </a:t>
            </a:r>
            <a:r>
              <a:rPr lang="en-US" sz="1300" dirty="0" err="1"/>
              <a:t>је</a:t>
            </a:r>
            <a:r>
              <a:rPr lang="en-US" sz="1300" dirty="0"/>
              <a:t> </a:t>
            </a:r>
            <a:r>
              <a:rPr lang="en-US" sz="1300" dirty="0" err="1"/>
              <a:t>коректно</a:t>
            </a:r>
            <a:r>
              <a:rPr lang="en-US" sz="1300" dirty="0"/>
              <a:t> </a:t>
            </a:r>
            <a:r>
              <a:rPr lang="en-US" sz="1300" dirty="0" err="1"/>
              <a:t>унео</a:t>
            </a:r>
            <a:r>
              <a:rPr lang="en-US" sz="1300" dirty="0"/>
              <a:t> </a:t>
            </a:r>
            <a:r>
              <a:rPr lang="en-US" sz="1300" dirty="0" err="1"/>
              <a:t>податке</a:t>
            </a:r>
            <a:r>
              <a:rPr lang="en-US" sz="1300" dirty="0"/>
              <a:t>. (АНСО)</a:t>
            </a:r>
          </a:p>
          <a:p>
            <a:r>
              <a:rPr lang="en-US" sz="1300" dirty="0"/>
              <a:t>3. </a:t>
            </a:r>
            <a:r>
              <a:rPr lang="en-US" sz="1300" dirty="0" err="1">
                <a:solidFill>
                  <a:srgbClr val="FF0000"/>
                </a:solidFill>
              </a:rPr>
              <a:t>Продавац</a:t>
            </a:r>
            <a:r>
              <a:rPr lang="en-US" sz="1300" b="1" dirty="0"/>
              <a:t> </a:t>
            </a:r>
            <a:r>
              <a:rPr lang="en-US" sz="1300" dirty="0" err="1"/>
              <a:t>позива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да</a:t>
            </a:r>
            <a:r>
              <a:rPr lang="en-US" sz="1300" dirty="0"/>
              <a:t> </a:t>
            </a:r>
            <a:r>
              <a:rPr lang="en-US" sz="1300" dirty="0" err="1"/>
              <a:t>запамти</a:t>
            </a:r>
            <a:r>
              <a:rPr lang="en-US" sz="1300" dirty="0"/>
              <a:t> </a:t>
            </a:r>
            <a:r>
              <a:rPr lang="en-US" sz="1300" dirty="0" err="1"/>
              <a:t>податке</a:t>
            </a:r>
            <a:r>
              <a:rPr lang="en-US" sz="1300" dirty="0"/>
              <a:t> о </a:t>
            </a:r>
            <a:r>
              <a:rPr lang="en-US" sz="1300" dirty="0" err="1"/>
              <a:t>производу</a:t>
            </a:r>
            <a:r>
              <a:rPr lang="en-US" sz="1300" dirty="0"/>
              <a:t>. (АПСО)</a:t>
            </a:r>
          </a:p>
          <a:p>
            <a:r>
              <a:rPr lang="en-US" sz="1300" dirty="0"/>
              <a:t>4.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креира</a:t>
            </a:r>
            <a:r>
              <a:rPr lang="en-US" sz="1300" dirty="0"/>
              <a:t> </a:t>
            </a:r>
            <a:r>
              <a:rPr lang="en-US" sz="1300" dirty="0" err="1"/>
              <a:t>нови</a:t>
            </a:r>
            <a:r>
              <a:rPr lang="en-US" sz="1300" dirty="0"/>
              <a:t> </a:t>
            </a:r>
            <a:r>
              <a:rPr lang="en-US" sz="1300" dirty="0" err="1"/>
              <a:t>производ</a:t>
            </a:r>
            <a:r>
              <a:rPr lang="en-US" sz="1300" dirty="0"/>
              <a:t> и </a:t>
            </a:r>
            <a:r>
              <a:rPr lang="en-US" sz="1300" dirty="0" err="1"/>
              <a:t>памти</a:t>
            </a:r>
            <a:r>
              <a:rPr lang="en-US" sz="1300" dirty="0"/>
              <a:t> </a:t>
            </a:r>
            <a:r>
              <a:rPr lang="en-US" sz="1300" dirty="0" err="1"/>
              <a:t>податке</a:t>
            </a:r>
            <a:r>
              <a:rPr lang="en-US" sz="1300" dirty="0"/>
              <a:t> о </a:t>
            </a:r>
            <a:r>
              <a:rPr lang="en-US" sz="1300" dirty="0" err="1"/>
              <a:t>производу</a:t>
            </a:r>
            <a:r>
              <a:rPr lang="en-US" sz="1300" dirty="0"/>
              <a:t>. (СО)</a:t>
            </a:r>
          </a:p>
          <a:p>
            <a:r>
              <a:rPr lang="en-US" sz="1300" dirty="0"/>
              <a:t>5.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приказује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FF0000"/>
                </a:solidFill>
              </a:rPr>
              <a:t>продавцу</a:t>
            </a:r>
            <a:r>
              <a:rPr lang="en-US" sz="1300" b="1" dirty="0"/>
              <a:t> </a:t>
            </a:r>
            <a:r>
              <a:rPr lang="en-US" sz="1300" dirty="0" err="1"/>
              <a:t>поруку</a:t>
            </a:r>
            <a:r>
              <a:rPr lang="en-US" sz="1300" dirty="0"/>
              <a:t>: “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је</a:t>
            </a:r>
            <a:r>
              <a:rPr lang="en-US" sz="1300" dirty="0"/>
              <a:t> </a:t>
            </a:r>
            <a:r>
              <a:rPr lang="en-US" sz="1300" dirty="0" err="1"/>
              <a:t>запамтио</a:t>
            </a:r>
            <a:r>
              <a:rPr lang="en-US" sz="1300" dirty="0"/>
              <a:t> </a:t>
            </a:r>
            <a:r>
              <a:rPr lang="en-US" sz="1300" dirty="0" err="1"/>
              <a:t>производ</a:t>
            </a:r>
            <a:r>
              <a:rPr lang="en-US" sz="1300" dirty="0"/>
              <a:t>”. (ИА)</a:t>
            </a:r>
          </a:p>
          <a:p>
            <a:r>
              <a:rPr lang="en-US" sz="1300" dirty="0"/>
              <a:t> </a:t>
            </a:r>
          </a:p>
          <a:p>
            <a:r>
              <a:rPr lang="en-US" sz="1300" b="1" dirty="0" err="1"/>
              <a:t>Алтернативни</a:t>
            </a:r>
            <a:r>
              <a:rPr lang="en-US" sz="1300" b="1" dirty="0"/>
              <a:t> </a:t>
            </a:r>
            <a:r>
              <a:rPr lang="en-US" sz="1300" b="1" dirty="0" err="1"/>
              <a:t>сценарио</a:t>
            </a:r>
            <a:endParaRPr lang="en-US" sz="1300" dirty="0"/>
          </a:p>
          <a:p>
            <a:r>
              <a:rPr lang="en-US" sz="1300" dirty="0"/>
              <a:t>5.1. </a:t>
            </a:r>
            <a:r>
              <a:rPr lang="en-US" sz="1300" dirty="0" err="1"/>
              <a:t>Уколико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може</a:t>
            </a:r>
            <a:r>
              <a:rPr lang="en-US" sz="1300" dirty="0"/>
              <a:t> </a:t>
            </a:r>
            <a:r>
              <a:rPr lang="en-US" sz="1300" dirty="0" err="1"/>
              <a:t>да</a:t>
            </a:r>
            <a:r>
              <a:rPr lang="en-US" sz="1300" dirty="0"/>
              <a:t> </a:t>
            </a:r>
            <a:r>
              <a:rPr lang="en-US" sz="1300" dirty="0" err="1"/>
              <a:t>запамти</a:t>
            </a:r>
            <a:r>
              <a:rPr lang="en-US" sz="1300" dirty="0"/>
              <a:t> </a:t>
            </a:r>
            <a:r>
              <a:rPr lang="en-US" sz="1300" dirty="0" err="1"/>
              <a:t>податке</a:t>
            </a:r>
            <a:r>
              <a:rPr lang="en-US" sz="1300" dirty="0"/>
              <a:t> о </a:t>
            </a:r>
            <a:r>
              <a:rPr lang="en-US" sz="1300" dirty="0" err="1"/>
              <a:t>новом</a:t>
            </a:r>
            <a:r>
              <a:rPr lang="en-US" sz="1300" dirty="0"/>
              <a:t> </a:t>
            </a:r>
            <a:r>
              <a:rPr lang="en-US" sz="1300" dirty="0" err="1"/>
              <a:t>производу</a:t>
            </a:r>
            <a:r>
              <a:rPr lang="en-US" sz="1300" dirty="0"/>
              <a:t> </a:t>
            </a:r>
            <a:r>
              <a:rPr lang="en-US" sz="1300" dirty="0" err="1"/>
              <a:t>он</a:t>
            </a:r>
            <a:r>
              <a:rPr lang="en-US" sz="1300" dirty="0"/>
              <a:t> </a:t>
            </a:r>
            <a:r>
              <a:rPr lang="en-US" sz="1300" dirty="0" err="1"/>
              <a:t>приказује</a:t>
            </a:r>
            <a:r>
              <a:rPr lang="en-US" sz="1300" dirty="0"/>
              <a:t> </a:t>
            </a:r>
            <a:r>
              <a:rPr lang="en-US" sz="1300" dirty="0" err="1">
                <a:solidFill>
                  <a:srgbClr val="FF0000"/>
                </a:solidFill>
              </a:rPr>
              <a:t>продавцу</a:t>
            </a:r>
            <a:r>
              <a:rPr lang="en-US" sz="1300" b="1" dirty="0"/>
              <a:t> </a:t>
            </a:r>
            <a:r>
              <a:rPr lang="en-US" sz="1300" dirty="0" err="1"/>
              <a:t>поруку</a:t>
            </a:r>
            <a:r>
              <a:rPr lang="en-US" sz="1300" dirty="0"/>
              <a:t> “</a:t>
            </a:r>
            <a:r>
              <a:rPr lang="en-US" sz="1300" dirty="0" err="1">
                <a:solidFill>
                  <a:srgbClr val="00B050"/>
                </a:solidFill>
              </a:rPr>
              <a:t>Систем</a:t>
            </a:r>
            <a:r>
              <a:rPr lang="en-US" sz="1300" dirty="0"/>
              <a:t> </a:t>
            </a:r>
            <a:r>
              <a:rPr lang="en-US" sz="1300" dirty="0" err="1"/>
              <a:t>не</a:t>
            </a:r>
            <a:r>
              <a:rPr lang="en-US" sz="1300" dirty="0"/>
              <a:t> </a:t>
            </a:r>
            <a:r>
              <a:rPr lang="en-US" sz="1300" dirty="0" err="1"/>
              <a:t>може</a:t>
            </a:r>
            <a:r>
              <a:rPr lang="en-US" sz="1300" dirty="0"/>
              <a:t> </a:t>
            </a:r>
            <a:r>
              <a:rPr lang="en-US" sz="1300" dirty="0" err="1"/>
              <a:t>да</a:t>
            </a:r>
            <a:r>
              <a:rPr lang="en-US" sz="1300" dirty="0"/>
              <a:t> </a:t>
            </a:r>
            <a:r>
              <a:rPr lang="en-US" sz="1300" dirty="0" err="1"/>
              <a:t>запамти</a:t>
            </a:r>
            <a:r>
              <a:rPr lang="en-US" sz="1300" dirty="0"/>
              <a:t> </a:t>
            </a:r>
            <a:r>
              <a:rPr lang="en-US" sz="1300" dirty="0" err="1"/>
              <a:t>производ</a:t>
            </a:r>
            <a:r>
              <a:rPr lang="en-US" sz="1300" dirty="0"/>
              <a:t>”. (ИА)</a:t>
            </a:r>
          </a:p>
          <a:p>
            <a:pPr>
              <a:buClr>
                <a:schemeClr val="tx2">
                  <a:lumMod val="50000"/>
                </a:schemeClr>
              </a:buClr>
            </a:pPr>
            <a:endParaRPr lang="sr-Cyrl-RS" sz="1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79A22-7EC6-4DF1-938F-C385F9DFC1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785535" y="1414759"/>
            <a:ext cx="1475360" cy="1475360"/>
          </a:xfrm>
          <a:prstGeom prst="rect">
            <a:avLst/>
          </a:prstGeom>
        </p:spPr>
      </p:pic>
      <p:pic>
        <p:nvPicPr>
          <p:cNvPr id="2" name="Graphic 1" descr="Clipboard">
            <a:extLst>
              <a:ext uri="{FF2B5EF4-FFF2-40B4-BE49-F238E27FC236}">
                <a16:creationId xmlns:a16="http://schemas.microsoft.com/office/drawing/2014/main" id="{D25A4C91-AC74-4607-8F83-9B3031EC8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170" y="96497"/>
            <a:ext cx="798227" cy="7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CE1244-3E84-4906-A2E2-FDBDA4D079FB}"/>
              </a:ext>
            </a:extLst>
          </p:cNvPr>
          <p:cNvSpPr/>
          <p:nvPr/>
        </p:nvSpPr>
        <p:spPr>
          <a:xfrm>
            <a:off x="837875" y="64376"/>
            <a:ext cx="9073568" cy="830348"/>
          </a:xfrm>
          <a:custGeom>
            <a:avLst/>
            <a:gdLst>
              <a:gd name="connsiteX0" fmla="*/ 0 w 7468027"/>
              <a:gd name="connsiteY0" fmla="*/ 0 h 895631"/>
              <a:gd name="connsiteX1" fmla="*/ 7468027 w 7468027"/>
              <a:gd name="connsiteY1" fmla="*/ 0 h 895631"/>
              <a:gd name="connsiteX2" fmla="*/ 7468027 w 7468027"/>
              <a:gd name="connsiteY2" fmla="*/ 895631 h 895631"/>
              <a:gd name="connsiteX3" fmla="*/ 0 w 7468027"/>
              <a:gd name="connsiteY3" fmla="*/ 895631 h 895631"/>
              <a:gd name="connsiteX4" fmla="*/ 0 w 7468027"/>
              <a:gd name="connsiteY4" fmla="*/ 0 h 89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8027" h="895631">
                <a:moveTo>
                  <a:pt x="0" y="0"/>
                </a:moveTo>
                <a:lnTo>
                  <a:pt x="7468027" y="0"/>
                </a:lnTo>
                <a:lnTo>
                  <a:pt x="7468027" y="895631"/>
                </a:lnTo>
                <a:lnTo>
                  <a:pt x="0" y="8956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-115093"/>
              <a:satOff val="4040"/>
              <a:lumOff val="19586"/>
              <a:alphaOff val="0"/>
            </a:schemeClr>
          </a:fillRef>
          <a:effectRef idx="0">
            <a:schemeClr val="accent1">
              <a:shade val="80000"/>
              <a:hueOff val="-115093"/>
              <a:satOff val="4040"/>
              <a:lumOff val="195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71120" rIns="71120" bIns="71120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r-Cyrl-RS" sz="2800" kern="1200" dirty="0"/>
              <a:t>Случај коришћења кроз фазе развоја са прегледом коришћених технологија</a:t>
            </a:r>
            <a:endParaRPr lang="en-GB" sz="28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15EC83-32EA-4B6B-94B0-45D0F2535400}"/>
              </a:ext>
            </a:extLst>
          </p:cNvPr>
          <p:cNvSpPr/>
          <p:nvPr/>
        </p:nvSpPr>
        <p:spPr>
          <a:xfrm>
            <a:off x="177146" y="28241"/>
            <a:ext cx="914397" cy="930725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4EB0-DF35-40BA-B9D7-8D75A716C27D}"/>
              </a:ext>
            </a:extLst>
          </p:cNvPr>
          <p:cNvSpPr txBox="1"/>
          <p:nvPr/>
        </p:nvSpPr>
        <p:spPr>
          <a:xfrm>
            <a:off x="2159112" y="904601"/>
            <a:ext cx="647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2400" b="1" dirty="0">
                <a:solidFill>
                  <a:schemeClr val="accent1">
                    <a:lumMod val="50000"/>
                  </a:schemeClr>
                </a:solidFill>
              </a:rPr>
              <a:t>ФАЗА АНАЛИЗЕ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018A74-7EE3-490A-BF0B-BEE010D4EA89}"/>
              </a:ext>
            </a:extLst>
          </p:cNvPr>
          <p:cNvCxnSpPr>
            <a:cxnSpLocks/>
          </p:cNvCxnSpPr>
          <p:nvPr/>
        </p:nvCxnSpPr>
        <p:spPr>
          <a:xfrm>
            <a:off x="1091543" y="1366266"/>
            <a:ext cx="9002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797F34A-DF30-4192-AD9F-15E6D7CAC7F9}"/>
              </a:ext>
            </a:extLst>
          </p:cNvPr>
          <p:cNvSpPr/>
          <p:nvPr/>
        </p:nvSpPr>
        <p:spPr>
          <a:xfrm>
            <a:off x="1932301" y="1484873"/>
            <a:ext cx="1440000" cy="14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b" anchorCtr="0"/>
          <a:lstStyle/>
          <a:p>
            <a:pPr algn="ctr"/>
            <a:r>
              <a:rPr lang="sr-Cyrl-RS" sz="1200" b="1" dirty="0">
                <a:solidFill>
                  <a:schemeClr val="accent1">
                    <a:lumMod val="50000"/>
                  </a:schemeClr>
                </a:solidFill>
              </a:rPr>
              <a:t>ПОНАШАЊЕ СИСТЕМА</a:t>
            </a:r>
            <a:endParaRPr lang="en-GB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Graphic 20" descr="Branching diagram">
            <a:extLst>
              <a:ext uri="{FF2B5EF4-FFF2-40B4-BE49-F238E27FC236}">
                <a16:creationId xmlns:a16="http://schemas.microsoft.com/office/drawing/2014/main" id="{4243108F-55D3-494A-AE28-E9BB2C67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101" y="1544022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F7641E-4D3E-4DFC-A6FF-D83B84F0A9E8}"/>
              </a:ext>
            </a:extLst>
          </p:cNvPr>
          <p:cNvSpPr txBox="1"/>
          <p:nvPr/>
        </p:nvSpPr>
        <p:spPr>
          <a:xfrm>
            <a:off x="80527" y="3156680"/>
            <a:ext cx="8646705" cy="3241272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numCol="2" rtlCol="0">
            <a:spAutoFit/>
          </a:bodyPr>
          <a:lstStyle/>
          <a:p>
            <a:r>
              <a:rPr lang="sr-Cyrl-RS" sz="1400" b="1" dirty="0"/>
              <a:t>Дијаграм секвенци – Унос производа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Основни сценарио СК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CS" sz="1400" dirty="0"/>
              <a:t>1. </a:t>
            </a:r>
            <a:r>
              <a:rPr lang="sr-Latn-CS" sz="1400" dirty="0">
                <a:solidFill>
                  <a:srgbClr val="0070C0"/>
                </a:solidFill>
              </a:rPr>
              <a:t>Форма</a:t>
            </a:r>
            <a:r>
              <a:rPr lang="sr-Latn-CS" sz="1400" dirty="0"/>
              <a:t> позива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да учита листу произвођача. (АПСО)</a:t>
            </a:r>
            <a:endParaRPr lang="en-US" sz="1400" dirty="0"/>
          </a:p>
          <a:p>
            <a:r>
              <a:rPr lang="sr-Latn-CS" sz="1400" dirty="0"/>
              <a:t>2</a:t>
            </a:r>
            <a:r>
              <a:rPr lang="sr-Cyrl-RS" sz="1400" dirty="0"/>
              <a:t>.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враћа </a:t>
            </a:r>
            <a:r>
              <a:rPr lang="sr-Latn-CS" sz="1400" dirty="0">
                <a:solidFill>
                  <a:srgbClr val="0070C0"/>
                </a:solidFill>
              </a:rPr>
              <a:t>форми</a:t>
            </a:r>
            <a:r>
              <a:rPr lang="sr-Latn-CS" sz="1400" dirty="0"/>
              <a:t> листу произвођача и поруку: “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је учитао жељене податке“.(ИА)</a:t>
            </a:r>
            <a:endParaRPr lang="en-US" sz="1400" dirty="0"/>
          </a:p>
          <a:p>
            <a:r>
              <a:rPr lang="sr-Latn-CS" sz="1400" dirty="0"/>
              <a:t>3. </a:t>
            </a:r>
            <a:r>
              <a:rPr lang="sr-Latn-CS" sz="1400" dirty="0">
                <a:solidFill>
                  <a:srgbClr val="0070C0"/>
                </a:solidFill>
              </a:rPr>
              <a:t>Форма</a:t>
            </a:r>
            <a:r>
              <a:rPr lang="sr-Latn-CS" sz="1400" dirty="0"/>
              <a:t> позива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да учита листу врста. (АПСО)</a:t>
            </a:r>
            <a:endParaRPr lang="en-US" sz="1400" dirty="0"/>
          </a:p>
          <a:p>
            <a:r>
              <a:rPr lang="sr-Latn-CS" sz="1400" dirty="0"/>
              <a:t>4. 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враћа </a:t>
            </a:r>
            <a:r>
              <a:rPr lang="sr-Latn-CS" sz="1400" dirty="0">
                <a:solidFill>
                  <a:srgbClr val="0070C0"/>
                </a:solidFill>
              </a:rPr>
              <a:t>форми</a:t>
            </a:r>
            <a:r>
              <a:rPr lang="sr-Latn-CS" sz="1400" dirty="0"/>
              <a:t> листу врста и поруку: “</a:t>
            </a:r>
            <a:r>
              <a:rPr lang="sr-Latn-CS" sz="1400" dirty="0">
                <a:solidFill>
                  <a:srgbClr val="00B050"/>
                </a:solidFill>
              </a:rPr>
              <a:t>Систем</a:t>
            </a:r>
            <a:r>
              <a:rPr lang="sr-Latn-CS" sz="1400" dirty="0"/>
              <a:t> је учитао жељене податке“..(ИА)   </a:t>
            </a:r>
            <a:endParaRPr lang="en-US" sz="1400" dirty="0"/>
          </a:p>
          <a:p>
            <a:r>
              <a:rPr lang="en-US" sz="1400" dirty="0"/>
              <a:t>5. </a:t>
            </a:r>
            <a:r>
              <a:rPr lang="en-US" sz="1400" dirty="0" err="1">
                <a:solidFill>
                  <a:srgbClr val="FF0000"/>
                </a:solidFill>
              </a:rPr>
              <a:t>Продавац</a:t>
            </a:r>
            <a:r>
              <a:rPr lang="en-US" sz="1400" b="1" dirty="0"/>
              <a:t> </a:t>
            </a:r>
            <a:r>
              <a:rPr lang="en-US" sz="1400" dirty="0" err="1"/>
              <a:t>позива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00B050"/>
                </a:solidFill>
              </a:rPr>
              <a:t>систем</a:t>
            </a:r>
            <a:r>
              <a:rPr lang="en-US" sz="1400" dirty="0"/>
              <a:t> </a:t>
            </a:r>
            <a:r>
              <a:rPr lang="en-US" sz="1400" dirty="0" err="1"/>
              <a:t>да</a:t>
            </a:r>
            <a:r>
              <a:rPr lang="en-US" sz="1400" dirty="0"/>
              <a:t> </a:t>
            </a:r>
            <a:r>
              <a:rPr lang="en-US" sz="1400" dirty="0" err="1"/>
              <a:t>запамти</a:t>
            </a:r>
            <a:r>
              <a:rPr lang="en-US" sz="1400" dirty="0"/>
              <a:t> </a:t>
            </a:r>
            <a:r>
              <a:rPr lang="en-US" sz="1400" dirty="0" err="1"/>
              <a:t>податке</a:t>
            </a:r>
            <a:r>
              <a:rPr lang="en-US" sz="1400" dirty="0"/>
              <a:t> о </a:t>
            </a:r>
            <a:r>
              <a:rPr lang="en-US" sz="1400" dirty="0" err="1"/>
              <a:t>производу</a:t>
            </a:r>
            <a:r>
              <a:rPr lang="en-US" sz="1400" dirty="0"/>
              <a:t>. (АПСО)</a:t>
            </a:r>
          </a:p>
          <a:p>
            <a:r>
              <a:rPr lang="en-US" sz="1400" dirty="0"/>
              <a:t>6. </a:t>
            </a:r>
            <a:r>
              <a:rPr lang="en-US" sz="1400" dirty="0" err="1">
                <a:solidFill>
                  <a:srgbClr val="00B050"/>
                </a:solidFill>
              </a:rPr>
              <a:t>Систем</a:t>
            </a:r>
            <a:r>
              <a:rPr lang="en-US" sz="1400" dirty="0"/>
              <a:t> </a:t>
            </a:r>
            <a:r>
              <a:rPr lang="en-US" sz="1400" dirty="0" err="1"/>
              <a:t>приказује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продавцу</a:t>
            </a:r>
            <a:r>
              <a:rPr lang="en-US" sz="1400" b="1" dirty="0"/>
              <a:t> </a:t>
            </a:r>
            <a:r>
              <a:rPr lang="en-US" sz="1400" dirty="0" err="1"/>
              <a:t>поруку</a:t>
            </a:r>
            <a:r>
              <a:rPr lang="en-US" sz="1400" dirty="0"/>
              <a:t>: “</a:t>
            </a:r>
            <a:r>
              <a:rPr lang="en-US" sz="1400" dirty="0" err="1">
                <a:solidFill>
                  <a:srgbClr val="00B050"/>
                </a:solidFill>
              </a:rPr>
              <a:t>Систем</a:t>
            </a:r>
            <a:r>
              <a:rPr lang="en-US" sz="1400" dirty="0"/>
              <a:t> </a:t>
            </a:r>
            <a:r>
              <a:rPr lang="en-US" sz="1400" dirty="0" err="1"/>
              <a:t>је</a:t>
            </a:r>
            <a:r>
              <a:rPr lang="en-US" sz="1400" dirty="0"/>
              <a:t> </a:t>
            </a:r>
            <a:r>
              <a:rPr lang="en-US" sz="1400" dirty="0" err="1"/>
              <a:t>запамтио</a:t>
            </a:r>
            <a:r>
              <a:rPr lang="en-US" sz="1400" dirty="0"/>
              <a:t> </a:t>
            </a:r>
            <a:r>
              <a:rPr lang="en-US" sz="1400" dirty="0" err="1"/>
              <a:t>производ</a:t>
            </a:r>
            <a:r>
              <a:rPr lang="en-US" sz="1400" dirty="0"/>
              <a:t>”. (ИА)</a:t>
            </a:r>
          </a:p>
          <a:p>
            <a:pPr lvl="0" algn="just">
              <a:lnSpc>
                <a:spcPct val="107000"/>
              </a:lnSpc>
            </a:pP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C645C8-EFBF-494B-88BF-271F0F9F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524855" y="1449196"/>
            <a:ext cx="1475360" cy="1475360"/>
          </a:xfrm>
          <a:prstGeom prst="rect">
            <a:avLst/>
          </a:prstGeom>
        </p:spPr>
      </p:pic>
      <p:pic>
        <p:nvPicPr>
          <p:cNvPr id="7" name="Graphic 6" descr="Clipboard">
            <a:extLst>
              <a:ext uri="{FF2B5EF4-FFF2-40B4-BE49-F238E27FC236}">
                <a16:creationId xmlns:a16="http://schemas.microsoft.com/office/drawing/2014/main" id="{4F73380C-DBEB-4285-BACA-BD638FB4B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70" y="86337"/>
            <a:ext cx="798227" cy="79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5E029-364B-400A-85F2-0159B3981AF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21" y="3629417"/>
            <a:ext cx="5745480" cy="22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19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1810</TotalTime>
  <Words>1312</Words>
  <Application>Microsoft Office PowerPoint</Application>
  <PresentationFormat>Widescreen</PresentationFormat>
  <Paragraphs>214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Candara</vt:lpstr>
      <vt:lpstr>Symbol</vt:lpstr>
      <vt:lpstr>Times New Roman</vt:lpstr>
      <vt:lpstr>Trebuchet MS</vt:lpstr>
      <vt:lpstr>Wingdings</vt:lpstr>
      <vt:lpstr>Wingdings 2</vt:lpstr>
      <vt:lpstr>Wingdings 3</vt:lpstr>
      <vt:lpstr>Facet</vt:lpstr>
      <vt:lpstr>PowerPoint Presentation</vt:lpstr>
      <vt:lpstr>Садржај</vt:lpstr>
      <vt:lpstr>1. Увод</vt:lpstr>
      <vt:lpstr>2.Студијски 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Додатна технологија - JasperReports </vt:lpstr>
      <vt:lpstr>JasperReports пример</vt:lpstr>
      <vt:lpstr>3. Закључак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Aracki</dc:creator>
  <cp:lastModifiedBy>Rados Samardzic</cp:lastModifiedBy>
  <cp:revision>39</cp:revision>
  <dcterms:created xsi:type="dcterms:W3CDTF">2016-09-05T19:20:21Z</dcterms:created>
  <dcterms:modified xsi:type="dcterms:W3CDTF">2020-09-16T13:06:27Z</dcterms:modified>
</cp:coreProperties>
</file>